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88" r:id="rId4"/>
    <p:sldId id="267" r:id="rId5"/>
    <p:sldId id="287" r:id="rId6"/>
    <p:sldId id="257" r:id="rId7"/>
    <p:sldId id="266" r:id="rId8"/>
    <p:sldId id="268" r:id="rId9"/>
    <p:sldId id="270" r:id="rId10"/>
    <p:sldId id="262" r:id="rId11"/>
    <p:sldId id="284" r:id="rId12"/>
    <p:sldId id="263" r:id="rId13"/>
    <p:sldId id="291" r:id="rId14"/>
    <p:sldId id="273" r:id="rId15"/>
    <p:sldId id="290" r:id="rId16"/>
    <p:sldId id="289" r:id="rId17"/>
    <p:sldId id="259" r:id="rId18"/>
    <p:sldId id="260" r:id="rId1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77647" autoAdjust="0"/>
  </p:normalViewPr>
  <p:slideViewPr>
    <p:cSldViewPr snapToGrid="0" snapToObjects="1">
      <p:cViewPr varScale="1">
        <p:scale>
          <a:sx n="70" d="100"/>
          <a:sy n="70" d="100"/>
        </p:scale>
        <p:origin x="-90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65E28F-1DCB-B248-A018-30B8ECD35D67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2C4771-1D32-0342-A0C7-DB432F79E4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64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2C4771-1D32-0342-A0C7-DB432F79E40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88274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C4771-1D32-0342-A0C7-DB432F79E40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79504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C4771-1D32-0342-A0C7-DB432F79E40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0889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C4771-1D32-0342-A0C7-DB432F79E40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12025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C4771-1D32-0342-A0C7-DB432F79E40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4029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C4771-1D32-0342-A0C7-DB432F79E40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80200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C4771-1D32-0342-A0C7-DB432F79E40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0471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2C4771-1D32-0342-A0C7-DB432F79E40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5686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C4771-1D32-0342-A0C7-DB432F79E40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1967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2C4771-1D32-0342-A0C7-DB432F79E40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3029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C4771-1D32-0342-A0C7-DB432F79E40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948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2C4771-1D32-0342-A0C7-DB432F79E40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82427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C4771-1D32-0342-A0C7-DB432F79E40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87913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C4771-1D32-0342-A0C7-DB432F79E40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05715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C4771-1D32-0342-A0C7-DB432F79E40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3895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123E21-35EB-BF47-A99D-3C80B8C65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CBF46B2-6E5F-9A4E-BD74-1E0D22A3E1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1ACA2C-7AE1-E647-853E-24B507771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4CB4-FC90-9C49-9DE2-7B7EF9A525D4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5228DC-0284-D34A-BE83-ED31435F9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9FF7B37-636A-324D-A85B-CBA40E9D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118E-8AA8-594B-ADE0-579FCD67C6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9407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22AD2F-1124-9D4E-8AE3-925562606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01B37E4-488F-C74A-B214-C0FC5A0BCE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DA31CD-8E2F-4C48-A63F-008F1E6BE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4CB4-FC90-9C49-9DE2-7B7EF9A525D4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417636-5285-164B-9767-5C868A31F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200F3E2-C513-284F-BB33-B72C2F409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118E-8AA8-594B-ADE0-579FCD67C6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7714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53A50C9-8422-624F-ABF0-42429156AF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BB143E2-E598-2C4A-B379-96F018682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F101E38-02C5-654C-9358-18BE9FAC8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4CB4-FC90-9C49-9DE2-7B7EF9A525D4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73F8913-EC38-7546-A31B-E1CADDF2A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283B80A-F59D-BA4D-8174-065253048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118E-8AA8-594B-ADE0-579FCD67C6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747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679FEF-CED7-064B-9EE6-574FED75D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67C51D-3D8A-C24A-8AB2-E1BEFFEA8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406263-A040-A24B-A460-D830C2075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4CB4-FC90-9C49-9DE2-7B7EF9A525D4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B7FB5F-1085-D340-A6AC-41E55F7A8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BC195F9-3A27-9345-8ECD-297B2CEE3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118E-8AA8-594B-ADE0-579FCD67C6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5502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F497DA-F70D-9441-994D-C11D26CF8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B85DE8F-1E4B-EB43-AE61-3CA6ED608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74F6813-3248-BC42-9178-D7DF01DFD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4CB4-FC90-9C49-9DE2-7B7EF9A525D4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A448BC-A93E-F742-9ED2-C52E40DC5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4072BF2-067A-2540-AC59-BEA6E5A03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118E-8AA8-594B-ADE0-579FCD67C6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6060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893CFD-08BA-C046-98C9-801788F94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C11218D-3DA4-B247-89DB-CBCAC81F58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AC6314C-91B9-5C44-B312-B3A0FB575A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E4B5EA4-1467-3548-B7F2-4DC7FBB6C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4CB4-FC90-9C49-9DE2-7B7EF9A525D4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F732F4C-DA5A-6C41-9293-EA0B59DB1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0F16243-F2AF-DB41-A25D-EBC891D0D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118E-8AA8-594B-ADE0-579FCD67C6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1013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406C31-C914-7A45-9B27-42EB8C89C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95049B1-9A43-E446-A02E-7B7545379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A3D9334-49F3-6C4F-941D-41ECBCB964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FEC951C-005D-AC4C-8C1C-92B4C68406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EBEDE7F-BBEF-924E-A904-89A81DDB92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EDBFBAF-5A67-204C-A69F-C1793D8D4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4CB4-FC90-9C49-9DE2-7B7EF9A525D4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970CA3E-9DB4-7D4B-BFF8-2417E6B13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DBD4CE4-4431-9343-AA8C-6D634046D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118E-8AA8-594B-ADE0-579FCD67C6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4593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6A5FAB-0C0A-3A46-9500-74E606EE9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6BD33A5-1273-FF45-8DC7-78467F91B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4CB4-FC90-9C49-9DE2-7B7EF9A525D4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16F9808-CC94-5848-AB46-6B8349899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E2886B6-0243-9241-88DC-2DFE88F8B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118E-8AA8-594B-ADE0-579FCD67C6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4576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C734049-F029-D549-A752-B4C7F4250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4CB4-FC90-9C49-9DE2-7B7EF9A525D4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6FBEFBC-691F-AC4B-AC23-5DA00E54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E2EB02F-15B9-E941-8B63-B51123C61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118E-8AA8-594B-ADE0-579FCD67C6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269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D7A90B-ABC3-6449-8492-6359A26B8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AA4E26-8E6B-E742-BE1D-5E64F8593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4120321-CA7C-C940-BE9D-F52B33609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FFF4438-6D4D-5A45-AAC3-FFC0E7385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4CB4-FC90-9C49-9DE2-7B7EF9A525D4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B4FFD7C-481D-5C45-BF9F-5308BD417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A5A29EB-6217-0C4F-AA4A-A09722CB7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118E-8AA8-594B-ADE0-579FCD67C6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2223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EE26B4-67F6-5449-BF5E-DA789A1C1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57B284A-12EE-1342-9538-8F1775EE50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3C94A56-A3DA-7A49-A6E1-BE3AB4EEF8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2A2B7FE-7817-C74C-A0A2-F10144FFB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4CB4-FC90-9C49-9DE2-7B7EF9A525D4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8365F1B-4762-EB47-A74A-9213FF1C9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89ECF5C-BCDF-1041-B614-047B90096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118E-8AA8-594B-ADE0-579FCD67C6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8206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9367E64-4C35-4445-9F55-5E8814584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CFC57A6-9625-D64F-9319-B28EABFB03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3722498-55FC-6E43-826F-6DDEC0DDAB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14CB4-FC90-9C49-9DE2-7B7EF9A525D4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24DD20-654F-CE4E-B128-104E34A8CA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4DFD902-3313-174B-AE0E-C2F916D75D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D118E-8AA8-594B-ADE0-579FCD67C6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2174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omelesspalliativecare.com/about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523B0D-6455-B34E-9D6C-1DDCE6982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1"/>
                </a:solidFill>
              </a:rPr>
              <a:t>How staff in homeless accommodation support people experiencing homelessness with life-limiting illness(es)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EF4960E-1E10-174E-B3EC-9F93C2B354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95944"/>
            <a:ext cx="9144000" cy="2387600"/>
          </a:xfrm>
        </p:spPr>
        <p:txBody>
          <a:bodyPr>
            <a:noAutofit/>
          </a:bodyPr>
          <a:lstStyle/>
          <a:p>
            <a:r>
              <a:rPr lang="en-US" b="1" dirty="0"/>
              <a:t>Dr. Aoibheann </a:t>
            </a:r>
            <a:r>
              <a:rPr lang="en-US" b="1" dirty="0" err="1"/>
              <a:t>Conneely</a:t>
            </a:r>
            <a:r>
              <a:rPr lang="en-US" b="1" dirty="0"/>
              <a:t> </a:t>
            </a:r>
          </a:p>
          <a:p>
            <a:r>
              <a:rPr lang="en-US" dirty="0"/>
              <a:t>Research Fellow Academic Dept of Palliative Medicine, Our Lady’s Hospice and Care Services, Dublin</a:t>
            </a:r>
          </a:p>
          <a:p>
            <a:r>
              <a:rPr lang="en-US" dirty="0"/>
              <a:t>Special Lecturer in Palliative Medicine, University College Dublin</a:t>
            </a:r>
          </a:p>
          <a:p>
            <a:r>
              <a:rPr lang="en-US" dirty="0" err="1"/>
              <a:t>aconneely@olh.ie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0584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BC3CA6-B923-AD4F-8B5B-1DAA4DA96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research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C8B343-6E89-F542-9488-F0349D470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6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Qualitative Study exploring the experience of Homelessness Staff working with homeless people with life-limiting illnesses in Dublin, Ireland. </a:t>
            </a:r>
            <a:endParaRPr lang="en-US" sz="2600" b="1" dirty="0" smtClean="0">
              <a:solidFill>
                <a:srgbClr val="0070C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 </a:t>
            </a: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Conneely</a:t>
            </a:r>
            <a:r>
              <a:rPr lang="en-US" sz="20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, R McQuillan</a:t>
            </a:r>
            <a:r>
              <a:rPr lang="en-US" sz="20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2,3</a:t>
            </a: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, S Marshall</a:t>
            </a:r>
            <a:r>
              <a:rPr lang="en-US" sz="20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4</a:t>
            </a: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, K Bristowe</a:t>
            </a:r>
            <a:r>
              <a:rPr lang="en-US" sz="20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4</a:t>
            </a:r>
          </a:p>
          <a:p>
            <a:pPr marL="0" indent="0">
              <a:buNone/>
            </a:pPr>
            <a:r>
              <a:rPr lang="en-US" sz="17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1 </a:t>
            </a:r>
            <a:r>
              <a:rPr lang="en-US" sz="1700" dirty="0">
                <a:latin typeface="Calibri Light" panose="020F0302020204030204" pitchFamily="34" charset="0"/>
                <a:cs typeface="Calibri Light" panose="020F0302020204030204" pitchFamily="34" charset="0"/>
              </a:rPr>
              <a:t>ADPM, OLH&amp;CS, Harold’s Cross, Dublin</a:t>
            </a:r>
          </a:p>
          <a:p>
            <a:pPr marL="0" indent="0">
              <a:buNone/>
            </a:pPr>
            <a:r>
              <a:rPr lang="en-US" sz="17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2 </a:t>
            </a:r>
            <a:r>
              <a:rPr lang="en-US" sz="1700" dirty="0">
                <a:latin typeface="Calibri Light" panose="020F0302020204030204" pitchFamily="34" charset="0"/>
                <a:cs typeface="Calibri Light" panose="020F0302020204030204" pitchFamily="34" charset="0"/>
              </a:rPr>
              <a:t>St Francis Hospice, Dublin</a:t>
            </a:r>
          </a:p>
          <a:p>
            <a:pPr marL="0" indent="0">
              <a:buNone/>
            </a:pPr>
            <a:r>
              <a:rPr lang="en-US" sz="17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3 </a:t>
            </a:r>
            <a:r>
              <a:rPr lang="en-US" sz="1700" dirty="0">
                <a:latin typeface="Calibri Light" panose="020F0302020204030204" pitchFamily="34" charset="0"/>
                <a:cs typeface="Calibri Light" panose="020F0302020204030204" pitchFamily="34" charset="0"/>
              </a:rPr>
              <a:t>Beaumont Hospital, Dublin</a:t>
            </a:r>
          </a:p>
          <a:p>
            <a:pPr marL="0" indent="0">
              <a:buNone/>
            </a:pPr>
            <a:r>
              <a:rPr lang="en-US" sz="17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4 </a:t>
            </a:r>
            <a:r>
              <a:rPr lang="en-US" sz="1700" dirty="0">
                <a:latin typeface="Calibri Light" panose="020F0302020204030204" pitchFamily="34" charset="0"/>
                <a:cs typeface="Calibri Light" panose="020F0302020204030204" pitchFamily="34" charset="0"/>
              </a:rPr>
              <a:t>Cicely Saunders Institute of Palliative care, Policy &amp; Rehabilitation, King’s College London</a:t>
            </a:r>
            <a:endParaRPr lang="en-US" sz="1700" baseline="30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Poster abstract: Palliative </a:t>
            </a:r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Medicine 2018; </a:t>
            </a:r>
            <a:r>
              <a:rPr lang="en-US" sz="1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3-330</a:t>
            </a:r>
          </a:p>
          <a:p>
            <a:pPr marL="0" indent="0">
              <a:buNone/>
            </a:pPr>
            <a:r>
              <a:rPr lang="en-US" sz="1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Full Paper: submitted for publication.</a:t>
            </a:r>
            <a:endParaRPr lang="en-US"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982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448850-9EC1-9149-9E91-104B90F17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 on our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8D3C7F-CC09-DF4C-AA98-1EBA025CE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Participants</a:t>
            </a:r>
          </a:p>
          <a:p>
            <a:r>
              <a:rPr lang="en-US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People experiencing homelessness</a:t>
            </a:r>
          </a:p>
          <a:p>
            <a:r>
              <a:rPr lang="en-US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Service-users</a:t>
            </a:r>
          </a:p>
        </p:txBody>
      </p:sp>
    </p:spTree>
    <p:extLst>
      <p:ext uri="{BB962C8B-B14F-4D97-AF65-F5344CB8AC3E}">
        <p14:creationId xmlns:p14="http://schemas.microsoft.com/office/powerpoint/2010/main" xmlns="" val="8702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E4A65E-44EA-4548-8877-A5722ACEB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6D5FAB-18F4-B04B-91A8-830F443AA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IE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1.) 	Explore the </a:t>
            </a:r>
            <a:r>
              <a:rPr lang="en-IE" sz="2600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experience </a:t>
            </a:r>
            <a:r>
              <a:rPr lang="en-IE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of staff in homeless accommodation services 	working with </a:t>
            </a:r>
            <a:r>
              <a:rPr lang="en-IE" sz="2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people experiencing homelessness </a:t>
            </a:r>
            <a:r>
              <a:rPr lang="en-IE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with life-limiting </a:t>
            </a:r>
            <a:r>
              <a:rPr lang="en-IE" sz="2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	illness(</a:t>
            </a:r>
            <a:r>
              <a:rPr lang="en-IE" sz="26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es</a:t>
            </a:r>
            <a:r>
              <a:rPr lang="en-IE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).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E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2.) 	Identify areas for </a:t>
            </a:r>
            <a:r>
              <a:rPr lang="en-IE" sz="2600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collaboration </a:t>
            </a:r>
            <a:r>
              <a:rPr lang="en-IE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between palliative care and other 	health and social care services.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808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Results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11 participants were recruited from 4 </a:t>
            </a:r>
            <a:r>
              <a:rPr lang="en-US" sz="2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organisations</a:t>
            </a:r>
            <a:r>
              <a:rPr lang="en-US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endParaRPr lang="en-IE" sz="2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6675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B60105-46E7-D440-9DA9-9DDB7EB96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Themes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B04983-8A01-D94B-8354-1E69B15F0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poor 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communication between hospitals and homeless </a:t>
            </a: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accommodation services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concerns about medication </a:t>
            </a: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handling </a:t>
            </a:r>
          </a:p>
          <a:p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uncertainty 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about </a:t>
            </a: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prognosis, particularly 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in non-malignant conditions, and concerns that they </a:t>
            </a: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could not 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meet the care needs of an individual at the end-of-life</a:t>
            </a: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Participants felt 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that health and community services staff do not have knowledge </a:t>
            </a: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of the 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structure and staffing levels in homeless services and assumed </a:t>
            </a: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for example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, there was nursing support. </a:t>
            </a:r>
            <a:endParaRPr lang="en-US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Participants 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identified a strong </a:t>
            </a: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wish to 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support a service user at the end of their life but had substantial </a:t>
            </a: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concerns that 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they were not adequately trained to do so. </a:t>
            </a:r>
            <a:endParaRPr lang="en-US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Participants would welcome 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education opportunities on the topic of end-of-life care </a:t>
            </a: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and advanced 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care planning</a:t>
            </a: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059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Discussion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The provision of palliative care to homeless people is complex.</a:t>
            </a:r>
          </a:p>
          <a:p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Understanding the needs of homeless people who have </a:t>
            </a:r>
            <a:r>
              <a:rPr 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physical health</a:t>
            </a:r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, mental health and substance misuse problems is vital in </a:t>
            </a:r>
            <a:r>
              <a:rPr 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providing person-centered </a:t>
            </a:r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care. </a:t>
            </a:r>
            <a:endParaRPr lang="en-US" sz="24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Collaborative </a:t>
            </a:r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work including sharing of skills </a:t>
            </a:r>
            <a:r>
              <a:rPr 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and education </a:t>
            </a:r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opportunities between health, palliative, homeless and </a:t>
            </a:r>
            <a:r>
              <a:rPr 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social services </a:t>
            </a:r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is required to improve care for homeless people with </a:t>
            </a:r>
            <a:r>
              <a:rPr 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life-limiting illnesses</a:t>
            </a:r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lang="en-IE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0040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Areas for collaborative education, research and advocacy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26730807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109579-CF8D-1B4E-8CDC-5C88BC200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5BF8CA5-238B-9A4D-A06B-899B6B5DD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Dr. Regina McQuillan, Beaumont Hospital and St Francis Hospices</a:t>
            </a:r>
          </a:p>
          <a:p>
            <a:r>
              <a:rPr lang="en-US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Professor Clíona Ní Cheallaigh, Inclusion Medicine, St James’s Hospital</a:t>
            </a:r>
          </a:p>
          <a:p>
            <a:r>
              <a:rPr lang="en-US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Staff in the Dublin Homeless Regional Executive </a:t>
            </a:r>
          </a:p>
          <a:p>
            <a:r>
              <a:rPr lang="en-US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Staff in homeless accommodation services in Dublin who coordinated my interviews</a:t>
            </a:r>
          </a:p>
          <a:p>
            <a:r>
              <a:rPr lang="en-US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Participants in the study </a:t>
            </a:r>
          </a:p>
          <a:p>
            <a:r>
              <a:rPr lang="en-US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Dr. Katherine Bristowe, Cicely Saunders Institute, King’s College London</a:t>
            </a:r>
          </a:p>
          <a:p>
            <a:r>
              <a:rPr lang="en-US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Dr. Steve Marshall, Cicely Saunders Institute, King’s College London</a:t>
            </a:r>
          </a:p>
          <a:p>
            <a:r>
              <a:rPr lang="en-US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Dr Jo-Hanna Ivers, Trinity College Dublin</a:t>
            </a:r>
          </a:p>
          <a:p>
            <a:r>
              <a:rPr lang="en-US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Dr. Austin O’Carroll, </a:t>
            </a:r>
            <a:r>
              <a:rPr lang="en-US" sz="2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Safetynet</a:t>
            </a:r>
            <a:endParaRPr lang="en-US" sz="20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MSc in Palliative Care, King’s College London</a:t>
            </a:r>
          </a:p>
          <a:p>
            <a:endParaRPr lang="en-US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975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303E58-A979-1943-9235-BCF3EB81F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66CF08-C0FC-0C4D-A190-CD1C0353A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Email: </a:t>
            </a:r>
            <a:r>
              <a:rPr lang="en-US" sz="2400" dirty="0" err="1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aconneely@olh.ie</a:t>
            </a:r>
            <a:endParaRPr lang="en-US" sz="2400" dirty="0">
              <a:solidFill>
                <a:srgbClr val="0070C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082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137C96-BD82-3147-8717-383B541F8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my talk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CED7D50-A2E8-4345-9CF2-CFBF77BF7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40 minutes: aim </a:t>
            </a:r>
            <a:r>
              <a:rPr lang="en-US" sz="2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30 minutes + </a:t>
            </a:r>
            <a:r>
              <a:rPr lang="en-US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allow 10 minutes for discussion the end</a:t>
            </a:r>
          </a:p>
          <a:p>
            <a:r>
              <a:rPr lang="en-US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Introduction + Background</a:t>
            </a:r>
          </a:p>
          <a:p>
            <a:r>
              <a:rPr lang="en-US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Our research</a:t>
            </a:r>
          </a:p>
          <a:p>
            <a:r>
              <a:rPr lang="en-US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How this is applicable to you</a:t>
            </a:r>
          </a:p>
          <a:p>
            <a:r>
              <a:rPr lang="en-US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Next steps in our work </a:t>
            </a:r>
          </a:p>
          <a:p>
            <a:r>
              <a:rPr lang="en-US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Discussion + Questions</a:t>
            </a:r>
          </a:p>
        </p:txBody>
      </p:sp>
    </p:spTree>
    <p:extLst>
      <p:ext uri="{BB962C8B-B14F-4D97-AF65-F5344CB8AC3E}">
        <p14:creationId xmlns:p14="http://schemas.microsoft.com/office/powerpoint/2010/main" xmlns="" val="381681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Case example	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Tom…</a:t>
            </a:r>
            <a:endParaRPr lang="en-IE" sz="2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513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17021C-F175-BC40-B4C1-54438F4E7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 of homelessness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7A0E80-0B5E-F54C-B4B7-3C553AB60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IE" dirty="0">
                <a:latin typeface="Calibri Light" panose="020F0302020204030204" pitchFamily="34" charset="0"/>
                <a:cs typeface="Calibri Light" panose="020F0302020204030204" pitchFamily="34" charset="0"/>
              </a:rPr>
              <a:t>The Housing Act 1988</a:t>
            </a:r>
          </a:p>
          <a:p>
            <a:r>
              <a:rPr lang="en-IE" dirty="0">
                <a:latin typeface="Calibri Light" panose="020F0302020204030204" pitchFamily="34" charset="0"/>
                <a:cs typeface="Calibri Light" panose="020F0302020204030204" pitchFamily="34" charset="0"/>
              </a:rPr>
              <a:t>Homeless and </a:t>
            </a:r>
            <a:r>
              <a:rPr lang="en-IE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at risk </a:t>
            </a:r>
            <a:r>
              <a:rPr lang="en-IE" dirty="0">
                <a:latin typeface="Calibri Light" panose="020F0302020204030204" pitchFamily="34" charset="0"/>
                <a:cs typeface="Calibri Light" panose="020F0302020204030204" pitchFamily="34" charset="0"/>
              </a:rPr>
              <a:t>of homelessness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Definitions vary</a:t>
            </a:r>
            <a:r>
              <a:rPr lang="en-US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1,2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and encompass </a:t>
            </a:r>
          </a:p>
          <a:p>
            <a:pPr lvl="1"/>
            <a:r>
              <a:rPr lang="en-US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Roofless</a:t>
            </a:r>
          </a:p>
          <a:p>
            <a:pPr lvl="1"/>
            <a:r>
              <a:rPr lang="en-US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Houseless</a:t>
            </a:r>
          </a:p>
          <a:p>
            <a:pPr lvl="1"/>
            <a:r>
              <a:rPr lang="en-US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Insecure housing </a:t>
            </a:r>
          </a:p>
          <a:p>
            <a:pPr lvl="1"/>
            <a:r>
              <a:rPr lang="en-US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Inadequate housing</a:t>
            </a:r>
          </a:p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Current homeless figures: 10,275 homeless people in Ireland July 2019</a:t>
            </a:r>
            <a:r>
              <a:rPr lang="en-US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3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en-US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Note: this does not include those in LTA within homeless services </a:t>
            </a:r>
          </a:p>
          <a:p>
            <a:pPr marL="457200" lvl="1" indent="0" algn="r">
              <a:buNone/>
            </a:pPr>
            <a:r>
              <a:rPr lang="en-US" sz="16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FEANTSA 2006. ETHOS – taking stock</a:t>
            </a:r>
          </a:p>
          <a:p>
            <a:pPr marL="457200" lvl="1" indent="0" algn="r">
              <a:buNone/>
            </a:pPr>
            <a:r>
              <a:rPr lang="en-US" sz="16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2 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Chamberlain 1992</a:t>
            </a:r>
          </a:p>
          <a:p>
            <a:pPr marL="457200" lvl="1" indent="0" algn="r">
              <a:buNone/>
            </a:pPr>
            <a:r>
              <a:rPr lang="en-US" sz="16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3</a:t>
            </a:r>
            <a:r>
              <a:rPr lang="en-IE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Department of Housing, Planning &amp; Local Government Homelessness Report July 2019</a:t>
            </a:r>
            <a:r>
              <a:rPr lang="en-US" sz="16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28919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Reasons for homelessness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22876" cy="4351338"/>
          </a:xfrm>
        </p:spPr>
        <p:txBody>
          <a:bodyPr>
            <a:normAutofit/>
          </a:bodyPr>
          <a:lstStyle/>
          <a:p>
            <a:r>
              <a:rPr lang="en-IE" sz="26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Structural </a:t>
            </a:r>
          </a:p>
          <a:p>
            <a:r>
              <a:rPr lang="en-IE" sz="26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Individual</a:t>
            </a:r>
          </a:p>
          <a:p>
            <a:r>
              <a:rPr lang="en-IE" sz="2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Adverse childhood events</a:t>
            </a:r>
          </a:p>
          <a:p>
            <a:r>
              <a:rPr lang="en-IE" sz="2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Complicated by tri-morbidity</a:t>
            </a:r>
          </a:p>
          <a:p>
            <a:r>
              <a:rPr lang="en-IE" sz="2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Drugs and alcohol</a:t>
            </a:r>
          </a:p>
          <a:p>
            <a:pPr lvl="1"/>
            <a:r>
              <a:rPr lang="en-IE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Both a cause and an effect of homelessness</a:t>
            </a:r>
            <a:endParaRPr lang="en-IE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96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E73841-62FF-9E40-B98A-3EDB08313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Death in people experiencing homelessness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074F1B-0C95-A044-8A52-F8CB387B8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People experiencing homelessness have a </a:t>
            </a:r>
          </a:p>
          <a:p>
            <a:pPr lvl="1"/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Higher risk of death than the housed population</a:t>
            </a:r>
            <a:r>
              <a:rPr lang="en-US" sz="22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</a:p>
          <a:p>
            <a:pPr lvl="1"/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Worse health status</a:t>
            </a:r>
            <a:r>
              <a:rPr lang="en-US" sz="22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  <a:endParaRPr lang="en-US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Demonstrate premature aging</a:t>
            </a:r>
            <a:r>
              <a:rPr lang="en-US" sz="22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2</a:t>
            </a:r>
            <a:endParaRPr lang="en-US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sz="2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Standardised</a:t>
            </a:r>
            <a:r>
              <a:rPr lang="en-US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 mortality rates for homeless people in Dublin</a:t>
            </a:r>
            <a:r>
              <a:rPr lang="en-US" sz="26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3</a:t>
            </a:r>
            <a:endParaRPr lang="en-US" sz="2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3-10 times higher in men</a:t>
            </a:r>
          </a:p>
          <a:p>
            <a:pPr lvl="1"/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6-10 times higher in women</a:t>
            </a:r>
            <a:endParaRPr lang="en-US" sz="2200" baseline="30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lvl="1" indent="0">
              <a:buNone/>
            </a:pPr>
            <a:endParaRPr lang="en-US" sz="2200" baseline="30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lvl="1" indent="0">
              <a:buNone/>
            </a:pPr>
            <a:endParaRPr lang="en-US" sz="2200" baseline="30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lvl="1" indent="0" algn="r">
              <a:buNone/>
            </a:pPr>
            <a:r>
              <a:rPr lang="en-US" sz="1600" baseline="30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  <a:r>
              <a:rPr lang="en-US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Aldridge 2018</a:t>
            </a:r>
            <a:endParaRPr lang="en-US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lvl="1" indent="0" algn="r">
              <a:buNone/>
            </a:pPr>
            <a:r>
              <a:rPr lang="en-US" sz="16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2 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Brown 2017, </a:t>
            </a:r>
            <a:r>
              <a:rPr lang="en-US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Ní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Cheallaigh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2018</a:t>
            </a:r>
          </a:p>
          <a:p>
            <a:pPr marL="457200" lvl="1" indent="0" algn="r">
              <a:buNone/>
            </a:pPr>
            <a:r>
              <a:rPr lang="en-US" sz="1600" b="1" baseline="300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 </a:t>
            </a:r>
            <a:r>
              <a:rPr lang="en-US" sz="1600" b="1" dirty="0" err="1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Ivers</a:t>
            </a:r>
            <a:r>
              <a:rPr lang="en-US" sz="1600" b="1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2019</a:t>
            </a:r>
            <a:endParaRPr lang="en-US" sz="1600" b="1" baseline="30000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lvl="1" indent="0" algn="r">
              <a:buNone/>
            </a:pPr>
            <a:endParaRPr lang="en-US" sz="1600" baseline="30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385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7DB640-4D44-6D47-95C1-62061F09F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 of death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7B58ABE-8728-E941-84FA-DF720A34D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Not </a:t>
            </a:r>
            <a:r>
              <a:rPr lang="en-US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a perfect marker of palliative care needs</a:t>
            </a:r>
            <a:r>
              <a:rPr lang="en-US" sz="26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</a:p>
          <a:p>
            <a:r>
              <a:rPr lang="en-US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However, it is a starting point</a:t>
            </a:r>
          </a:p>
          <a:p>
            <a:r>
              <a:rPr lang="en-US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Reported causes of mortality in Dublin for people experiencing homelessness are</a:t>
            </a:r>
            <a:r>
              <a:rPr lang="en-US" sz="26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2</a:t>
            </a:r>
            <a:r>
              <a:rPr lang="en-US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lvl="1"/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Drugs and/or alcohol (38.4%)</a:t>
            </a:r>
          </a:p>
          <a:p>
            <a:pPr lvl="1"/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Circulatory causes (20%)</a:t>
            </a:r>
          </a:p>
          <a:p>
            <a:pPr lvl="1"/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Respiratory causes ( 13%)</a:t>
            </a:r>
          </a:p>
          <a:p>
            <a:pPr lvl="1"/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Gastrointestinal causes ( 7%)</a:t>
            </a:r>
          </a:p>
          <a:p>
            <a:pPr lvl="1"/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Cancer ( 5.1%)</a:t>
            </a:r>
          </a:p>
          <a:p>
            <a:pPr marL="457200" lvl="1" indent="0" algn="r">
              <a:buNone/>
            </a:pPr>
            <a:r>
              <a:rPr lang="en-US" sz="16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1 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Murtagh 2014, </a:t>
            </a:r>
            <a:r>
              <a:rPr lang="en-US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Rosenwax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2005, </a:t>
            </a:r>
            <a:r>
              <a:rPr lang="en-US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Francks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2000, Kane 2015</a:t>
            </a:r>
            <a:r>
              <a:rPr lang="en-US" sz="16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marL="457200" lvl="1" indent="0" algn="r">
              <a:buNone/>
            </a:pPr>
            <a:r>
              <a:rPr lang="en-US" sz="1600" baseline="300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 </a:t>
            </a:r>
            <a:r>
              <a:rPr lang="en-US" sz="1600" dirty="0" err="1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Ivers</a:t>
            </a:r>
            <a:r>
              <a:rPr lang="en-US" sz="16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2019</a:t>
            </a:r>
            <a:endParaRPr lang="en-US" sz="1600" baseline="30000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637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430859-11A0-CD4C-A29A-4F633B3D9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Place of death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4C8A54-16DB-5343-AA80-6DC79A96E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Place of death is considered by some to be a KPI in palliative care </a:t>
            </a:r>
            <a:r>
              <a:rPr lang="en-US" sz="26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  <a:endParaRPr lang="en-US" sz="2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More nuanced issue in reality </a:t>
            </a:r>
            <a:r>
              <a:rPr lang="en-US" sz="26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2</a:t>
            </a:r>
            <a:endParaRPr lang="en-US" sz="2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In Ireland: place of death for people experiencing homelessness</a:t>
            </a:r>
            <a:r>
              <a:rPr lang="en-US" sz="26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3</a:t>
            </a:r>
            <a:endParaRPr lang="en-US" sz="2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Hospital ( 49.7%)</a:t>
            </a:r>
          </a:p>
          <a:p>
            <a:pPr lvl="1"/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Homeless services (29.7%)</a:t>
            </a:r>
          </a:p>
          <a:p>
            <a:pPr lvl="1"/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Outdoors (10</a:t>
            </a: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%)</a:t>
            </a:r>
          </a:p>
          <a:p>
            <a:pPr lvl="1"/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Hospice (4.4%)</a:t>
            </a:r>
          </a:p>
          <a:p>
            <a:pPr lvl="1"/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Private resident (4.9%)</a:t>
            </a:r>
          </a:p>
          <a:p>
            <a:pPr lvl="1"/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Prison (0.4%)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r">
              <a:buNone/>
            </a:pPr>
            <a:endParaRPr lang="en-US" sz="1600" baseline="300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r">
              <a:buNone/>
            </a:pPr>
            <a:endParaRPr lang="en-US" sz="1600" baseline="300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r">
              <a:lnSpc>
                <a:spcPct val="100000"/>
              </a:lnSpc>
              <a:buNone/>
            </a:pPr>
            <a:r>
              <a:rPr lang="en-US" sz="16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1 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Gomes 2012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en-US" sz="16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2 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Hoare 2015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en-US" sz="1600" baseline="300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 </a:t>
            </a:r>
            <a:r>
              <a:rPr lang="en-US" sz="1600" dirty="0" err="1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Ivers</a:t>
            </a:r>
            <a:r>
              <a:rPr lang="en-US" sz="16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2019</a:t>
            </a:r>
            <a:endParaRPr lang="en-US" sz="1600" baseline="30000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sz="2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226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3AE495-798B-034F-A531-5F14D5551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on this topic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BFC028-932B-AA42-94E7-5C6C1E732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3 large systematic reviews recently published</a:t>
            </a: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:</a:t>
            </a:r>
            <a:endParaRPr lang="en-US" dirty="0" smtClean="0">
              <a:solidFill>
                <a:schemeClr val="accent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en-US" b="1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Klop</a:t>
            </a: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et al. Palliative Care for homeless people: a systematic review of the concerns, care needs and preferences, and the barriers and facilitators for providing palliative care. </a:t>
            </a:r>
            <a:r>
              <a:rPr lang="en-US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BMC Palliative care. </a:t>
            </a: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2018</a:t>
            </a:r>
          </a:p>
          <a:p>
            <a:pPr lvl="1"/>
            <a:r>
              <a:rPr lang="en-US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Hudson 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et al. Challenges to access and provision of palliative care for people who are homeless: a systematic review of qualitative research. </a:t>
            </a:r>
            <a:r>
              <a:rPr lang="en-US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BMC Palliative Care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. 2016</a:t>
            </a:r>
          </a:p>
          <a:p>
            <a:pPr lvl="1"/>
            <a:r>
              <a:rPr lang="en-US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Sumalinog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et al. Advance care planning, palliative care and end-of-life care interventions for homeless people: A systematic review. </a:t>
            </a:r>
            <a:r>
              <a:rPr lang="en-US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Palliative Medicine. 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2016</a:t>
            </a:r>
          </a:p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Biggest single study on this topic:</a:t>
            </a:r>
          </a:p>
          <a:p>
            <a:pPr lvl="1"/>
            <a:r>
              <a:rPr lang="en-US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UCL group</a:t>
            </a:r>
          </a:p>
          <a:p>
            <a:pPr lvl="1"/>
            <a:r>
              <a:rPr lang="en-US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Shulman 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et al. End of life care for homeless people: A qualitative analysis exploring the challenges to access and provision of palliative care. </a:t>
            </a:r>
            <a:r>
              <a:rPr lang="en-US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Palliative Medicine. </a:t>
            </a: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2017</a:t>
            </a:r>
          </a:p>
          <a:p>
            <a:pPr lvl="1"/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Developed 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a toolkit: 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  <a:hlinkClick r:id="rId3"/>
              </a:rPr>
              <a:t>https://www.homelesspalliativecare.com/about</a:t>
            </a: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  <a:hlinkClick r:id="rId3"/>
              </a:rPr>
              <a:t>/</a:t>
            </a:r>
            <a:endParaRPr lang="en-US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sz="2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436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924</Words>
  <Application>Microsoft Office PowerPoint</Application>
  <PresentationFormat>Custom</PresentationFormat>
  <Paragraphs>141</Paragraphs>
  <Slides>18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How staff in homeless accommodation support people experiencing homelessness with life-limiting illness(es)</vt:lpstr>
      <vt:lpstr>Outline of my talk</vt:lpstr>
      <vt:lpstr>Case example </vt:lpstr>
      <vt:lpstr>Definitions of homelessness</vt:lpstr>
      <vt:lpstr>Reasons for homelessness</vt:lpstr>
      <vt:lpstr>Death in people experiencing homelessness</vt:lpstr>
      <vt:lpstr>Cause of death</vt:lpstr>
      <vt:lpstr>Place of death</vt:lpstr>
      <vt:lpstr>Research on this topic</vt:lpstr>
      <vt:lpstr>Our research </vt:lpstr>
      <vt:lpstr>Note on our terminology</vt:lpstr>
      <vt:lpstr>Aims</vt:lpstr>
      <vt:lpstr>Results</vt:lpstr>
      <vt:lpstr>Key Themes</vt:lpstr>
      <vt:lpstr>Discussion</vt:lpstr>
      <vt:lpstr>Areas for collaborative education, research and advocacy</vt:lpstr>
      <vt:lpstr>Acknowledgements</vt:lpstr>
      <vt:lpstr>Contact details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staff in homeless accommodation support people experiencing homelessness with life-limiting illness(es)</dc:title>
  <dc:creator>AOIBHEANN.NICHONFHAOLA@GMAIL.COM</dc:creator>
  <cp:lastModifiedBy>palliativecare</cp:lastModifiedBy>
  <cp:revision>42</cp:revision>
  <cp:lastPrinted>2019-09-24T16:04:45Z</cp:lastPrinted>
  <dcterms:created xsi:type="dcterms:W3CDTF">2019-09-21T16:38:25Z</dcterms:created>
  <dcterms:modified xsi:type="dcterms:W3CDTF">2019-09-27T08:35:37Z</dcterms:modified>
</cp:coreProperties>
</file>