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7" r:id="rId3"/>
    <p:sldId id="286" r:id="rId4"/>
    <p:sldId id="287" r:id="rId5"/>
    <p:sldId id="278" r:id="rId6"/>
    <p:sldId id="288" r:id="rId7"/>
    <p:sldId id="289" r:id="rId8"/>
    <p:sldId id="270" r:id="rId9"/>
    <p:sldId id="290" r:id="rId10"/>
    <p:sldId id="283" r:id="rId11"/>
    <p:sldId id="291" r:id="rId12"/>
    <p:sldId id="274" r:id="rId13"/>
    <p:sldId id="298" r:id="rId14"/>
    <p:sldId id="292" r:id="rId15"/>
    <p:sldId id="293" r:id="rId16"/>
    <p:sldId id="294" r:id="rId17"/>
    <p:sldId id="284" r:id="rId18"/>
    <p:sldId id="299" r:id="rId19"/>
    <p:sldId id="301" r:id="rId20"/>
    <p:sldId id="300" r:id="rId21"/>
    <p:sldId id="295" r:id="rId22"/>
    <p:sldId id="276" r:id="rId23"/>
    <p:sldId id="296" r:id="rId24"/>
    <p:sldId id="275" r:id="rId25"/>
    <p:sldId id="297" r:id="rId26"/>
    <p:sldId id="266" r:id="rId27"/>
    <p:sldId id="267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F980DA-F7E8-48BB-861D-8111AABEFB7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FF3FE047-2A73-40CE-BA12-D20F085721F9}">
      <dgm:prSet custT="1"/>
      <dgm:spPr/>
      <dgm:t>
        <a:bodyPr/>
        <a:lstStyle/>
        <a:p>
          <a:r>
            <a:rPr lang="en-IE" sz="1600" dirty="0" smtClean="0">
              <a:solidFill>
                <a:schemeClr val="tx1"/>
              </a:solidFill>
              <a:latin typeface="Lucida Handwriting" panose="03010101010101010101" pitchFamily="66" charset="0"/>
            </a:rPr>
            <a:t>I learned today that everything I have felt and still feel is normal</a:t>
          </a:r>
          <a:endParaRPr lang="en-IE" sz="1600" dirty="0">
            <a:solidFill>
              <a:schemeClr val="tx1"/>
            </a:solidFill>
            <a:latin typeface="Lucida Handwriting" panose="03010101010101010101" pitchFamily="66" charset="0"/>
          </a:endParaRPr>
        </a:p>
      </dgm:t>
    </dgm:pt>
    <dgm:pt modelId="{7E6A135C-FC35-497C-9CAE-AC1366C5830D}" type="parTrans" cxnId="{D24818B2-42B9-4E07-A16C-9C3790F8B1F5}">
      <dgm:prSet/>
      <dgm:spPr/>
      <dgm:t>
        <a:bodyPr/>
        <a:lstStyle/>
        <a:p>
          <a:endParaRPr lang="en-IE"/>
        </a:p>
      </dgm:t>
    </dgm:pt>
    <dgm:pt modelId="{B9FB06E4-D8E3-4108-986A-FBDFE92B88B0}" type="sibTrans" cxnId="{D24818B2-42B9-4E07-A16C-9C3790F8B1F5}">
      <dgm:prSet/>
      <dgm:spPr/>
      <dgm:t>
        <a:bodyPr/>
        <a:lstStyle/>
        <a:p>
          <a:endParaRPr lang="en-IE"/>
        </a:p>
      </dgm:t>
    </dgm:pt>
    <dgm:pt modelId="{4CD8386E-6A09-46CA-A3BF-CEA703B21B33}">
      <dgm:prSet custT="1"/>
      <dgm:spPr/>
      <dgm:t>
        <a:bodyPr/>
        <a:lstStyle/>
        <a:p>
          <a:r>
            <a:rPr lang="en-IE" sz="1600" dirty="0" smtClean="0">
              <a:solidFill>
                <a:schemeClr val="tx1"/>
              </a:solidFill>
              <a:latin typeface="Lucida Handwriting" panose="03010101010101010101" pitchFamily="66" charset="0"/>
            </a:rPr>
            <a:t>Each person has their own journey and we need to come together as  community, patient to patient</a:t>
          </a:r>
        </a:p>
      </dgm:t>
    </dgm:pt>
    <dgm:pt modelId="{5D8D342A-1E69-491E-A22B-590A11EFAE81}" type="parTrans" cxnId="{8A74B60E-E02D-44F5-9B69-DE50B48E19FF}">
      <dgm:prSet/>
      <dgm:spPr/>
      <dgm:t>
        <a:bodyPr/>
        <a:lstStyle/>
        <a:p>
          <a:endParaRPr lang="en-IE"/>
        </a:p>
      </dgm:t>
    </dgm:pt>
    <dgm:pt modelId="{605EB2F2-DCBF-4F70-BF98-74B8DF127DB6}" type="sibTrans" cxnId="{8A74B60E-E02D-44F5-9B69-DE50B48E19FF}">
      <dgm:prSet/>
      <dgm:spPr/>
      <dgm:t>
        <a:bodyPr/>
        <a:lstStyle/>
        <a:p>
          <a:endParaRPr lang="en-IE"/>
        </a:p>
      </dgm:t>
    </dgm:pt>
    <dgm:pt modelId="{060F068A-D230-4EC3-AC06-0A6A5160122B}">
      <dgm:prSet custT="1"/>
      <dgm:spPr/>
      <dgm:t>
        <a:bodyPr/>
        <a:lstStyle/>
        <a:p>
          <a:r>
            <a:rPr lang="en-IE" sz="1600" i="0" dirty="0" smtClean="0">
              <a:solidFill>
                <a:schemeClr val="tx1"/>
              </a:solidFill>
              <a:latin typeface="Lucida Handwriting" panose="03010101010101010101" pitchFamily="66" charset="0"/>
            </a:rPr>
            <a:t>Renal family –they are strong relationships</a:t>
          </a:r>
          <a:endParaRPr lang="en-IE" sz="1600" i="0" dirty="0">
            <a:solidFill>
              <a:schemeClr val="tx1"/>
            </a:solidFill>
            <a:latin typeface="Lucida Handwriting" panose="03010101010101010101" pitchFamily="66" charset="0"/>
          </a:endParaRPr>
        </a:p>
      </dgm:t>
    </dgm:pt>
    <dgm:pt modelId="{9F962747-0B8E-4DA4-A162-A4AF4DC74234}" type="parTrans" cxnId="{29015983-F1C9-43F7-B1EE-ED953C89ECDC}">
      <dgm:prSet/>
      <dgm:spPr/>
      <dgm:t>
        <a:bodyPr/>
        <a:lstStyle/>
        <a:p>
          <a:endParaRPr lang="en-IE"/>
        </a:p>
      </dgm:t>
    </dgm:pt>
    <dgm:pt modelId="{2BE4B41A-830F-4579-8F48-34E9D980CF68}" type="sibTrans" cxnId="{29015983-F1C9-43F7-B1EE-ED953C89ECDC}">
      <dgm:prSet/>
      <dgm:spPr/>
      <dgm:t>
        <a:bodyPr/>
        <a:lstStyle/>
        <a:p>
          <a:endParaRPr lang="en-IE"/>
        </a:p>
      </dgm:t>
    </dgm:pt>
    <dgm:pt modelId="{1F0D4B70-F980-4F65-8177-D5E6B6999E37}">
      <dgm:prSet custT="1"/>
      <dgm:spPr/>
      <dgm:t>
        <a:bodyPr/>
        <a:lstStyle/>
        <a:p>
          <a:r>
            <a:rPr lang="en-IE" sz="1800" dirty="0" smtClean="0">
              <a:solidFill>
                <a:schemeClr val="tx1"/>
              </a:solidFill>
              <a:latin typeface="Lucida Handwriting" panose="03010101010101010101" pitchFamily="66" charset="0"/>
            </a:rPr>
            <a:t>I’m not living with dialysis, dialysis is living with me</a:t>
          </a:r>
          <a:endParaRPr lang="en-IE" sz="1800" dirty="0">
            <a:solidFill>
              <a:schemeClr val="tx1"/>
            </a:solidFill>
            <a:latin typeface="Lucida Handwriting" panose="03010101010101010101" pitchFamily="66" charset="0"/>
          </a:endParaRPr>
        </a:p>
      </dgm:t>
    </dgm:pt>
    <dgm:pt modelId="{CBA4C948-4C24-447E-8987-E419AD92B378}" type="parTrans" cxnId="{E678E5F8-E6D5-4131-833B-4870340DC4C2}">
      <dgm:prSet/>
      <dgm:spPr/>
      <dgm:t>
        <a:bodyPr/>
        <a:lstStyle/>
        <a:p>
          <a:endParaRPr lang="en-IE"/>
        </a:p>
      </dgm:t>
    </dgm:pt>
    <dgm:pt modelId="{34096A89-0EC8-4342-8192-7E3610A7A71D}" type="sibTrans" cxnId="{E678E5F8-E6D5-4131-833B-4870340DC4C2}">
      <dgm:prSet/>
      <dgm:spPr/>
      <dgm:t>
        <a:bodyPr/>
        <a:lstStyle/>
        <a:p>
          <a:endParaRPr lang="en-IE"/>
        </a:p>
      </dgm:t>
    </dgm:pt>
    <dgm:pt modelId="{670D5BA3-2CD2-4C3D-9600-3BAC3D762728}" type="pres">
      <dgm:prSet presAssocID="{5FF980DA-F7E8-48BB-861D-8111AABEFB7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58B83031-72E5-4AD5-AC44-6DF4BC253616}" type="pres">
      <dgm:prSet presAssocID="{060F068A-D230-4EC3-AC06-0A6A5160122B}" presName="node" presStyleLbl="node1" presStyleIdx="0" presStyleCnt="4" custScaleX="220824">
        <dgm:presLayoutVars>
          <dgm:bulletEnabled val="1"/>
        </dgm:presLayoutVars>
      </dgm:prSet>
      <dgm:spPr>
        <a:prstGeom prst="cloud">
          <a:avLst/>
        </a:prstGeom>
      </dgm:spPr>
      <dgm:t>
        <a:bodyPr/>
        <a:lstStyle/>
        <a:p>
          <a:endParaRPr lang="en-IE"/>
        </a:p>
      </dgm:t>
    </dgm:pt>
    <dgm:pt modelId="{C6FB9B1E-23DB-4C32-A07F-565F59035EF0}" type="pres">
      <dgm:prSet presAssocID="{2BE4B41A-830F-4579-8F48-34E9D980CF68}" presName="sibTrans" presStyleLbl="sibTrans2D1" presStyleIdx="0" presStyleCnt="4"/>
      <dgm:spPr/>
      <dgm:t>
        <a:bodyPr/>
        <a:lstStyle/>
        <a:p>
          <a:endParaRPr lang="en-IE"/>
        </a:p>
      </dgm:t>
    </dgm:pt>
    <dgm:pt modelId="{E009EED9-FA5A-44F5-95F5-20595AFBEFFC}" type="pres">
      <dgm:prSet presAssocID="{2BE4B41A-830F-4579-8F48-34E9D980CF68}" presName="connectorText" presStyleLbl="sibTrans2D1" presStyleIdx="0" presStyleCnt="4"/>
      <dgm:spPr/>
      <dgm:t>
        <a:bodyPr/>
        <a:lstStyle/>
        <a:p>
          <a:endParaRPr lang="en-IE"/>
        </a:p>
      </dgm:t>
    </dgm:pt>
    <dgm:pt modelId="{EB97EF0D-98CD-43C4-A081-87E3F2F50482}" type="pres">
      <dgm:prSet presAssocID="{FF3FE047-2A73-40CE-BA12-D20F085721F9}" presName="node" presStyleLbl="node1" presStyleIdx="1" presStyleCnt="4" custScaleX="246892">
        <dgm:presLayoutVars>
          <dgm:bulletEnabled val="1"/>
        </dgm:presLayoutVars>
      </dgm:prSet>
      <dgm:spPr>
        <a:prstGeom prst="cloud">
          <a:avLst/>
        </a:prstGeom>
      </dgm:spPr>
      <dgm:t>
        <a:bodyPr/>
        <a:lstStyle/>
        <a:p>
          <a:endParaRPr lang="en-IE"/>
        </a:p>
      </dgm:t>
    </dgm:pt>
    <dgm:pt modelId="{7C77A0A4-628A-42AB-9517-15121C4B6EF8}" type="pres">
      <dgm:prSet presAssocID="{B9FB06E4-D8E3-4108-986A-FBDFE92B88B0}" presName="sibTrans" presStyleLbl="sibTrans2D1" presStyleIdx="1" presStyleCnt="4"/>
      <dgm:spPr/>
      <dgm:t>
        <a:bodyPr/>
        <a:lstStyle/>
        <a:p>
          <a:endParaRPr lang="en-IE"/>
        </a:p>
      </dgm:t>
    </dgm:pt>
    <dgm:pt modelId="{6F85A86B-BB37-470D-A12F-96960A70ECD4}" type="pres">
      <dgm:prSet presAssocID="{B9FB06E4-D8E3-4108-986A-FBDFE92B88B0}" presName="connectorText" presStyleLbl="sibTrans2D1" presStyleIdx="1" presStyleCnt="4"/>
      <dgm:spPr/>
      <dgm:t>
        <a:bodyPr/>
        <a:lstStyle/>
        <a:p>
          <a:endParaRPr lang="en-IE"/>
        </a:p>
      </dgm:t>
    </dgm:pt>
    <dgm:pt modelId="{5C5B7B51-3513-44ED-9B2A-7B27290F2D7C}" type="pres">
      <dgm:prSet presAssocID="{1F0D4B70-F980-4F65-8177-D5E6B6999E37}" presName="node" presStyleLbl="node1" presStyleIdx="2" presStyleCnt="4" custScaleX="241267" custRadScaleRad="101005" custRadScaleInc="3643">
        <dgm:presLayoutVars>
          <dgm:bulletEnabled val="1"/>
        </dgm:presLayoutVars>
      </dgm:prSet>
      <dgm:spPr>
        <a:prstGeom prst="cloud">
          <a:avLst/>
        </a:prstGeom>
      </dgm:spPr>
      <dgm:t>
        <a:bodyPr/>
        <a:lstStyle/>
        <a:p>
          <a:endParaRPr lang="en-IE"/>
        </a:p>
      </dgm:t>
    </dgm:pt>
    <dgm:pt modelId="{BB80E27D-068F-4E18-AFFB-901BF442B827}" type="pres">
      <dgm:prSet presAssocID="{34096A89-0EC8-4342-8192-7E3610A7A71D}" presName="sibTrans" presStyleLbl="sibTrans2D1" presStyleIdx="2" presStyleCnt="4"/>
      <dgm:spPr/>
      <dgm:t>
        <a:bodyPr/>
        <a:lstStyle/>
        <a:p>
          <a:endParaRPr lang="en-IE"/>
        </a:p>
      </dgm:t>
    </dgm:pt>
    <dgm:pt modelId="{44A9325F-0938-42CA-B30B-CD1FF053C473}" type="pres">
      <dgm:prSet presAssocID="{34096A89-0EC8-4342-8192-7E3610A7A71D}" presName="connectorText" presStyleLbl="sibTrans2D1" presStyleIdx="2" presStyleCnt="4"/>
      <dgm:spPr/>
      <dgm:t>
        <a:bodyPr/>
        <a:lstStyle/>
        <a:p>
          <a:endParaRPr lang="en-IE"/>
        </a:p>
      </dgm:t>
    </dgm:pt>
    <dgm:pt modelId="{8831AD60-70F4-40B6-B528-DBB0EB6D2D16}" type="pres">
      <dgm:prSet presAssocID="{4CD8386E-6A09-46CA-A3BF-CEA703B21B33}" presName="node" presStyleLbl="node1" presStyleIdx="3" presStyleCnt="4" custScaleX="259655" custScaleY="125398" custRadScaleRad="100982" custRadScaleInc="-2429">
        <dgm:presLayoutVars>
          <dgm:bulletEnabled val="1"/>
        </dgm:presLayoutVars>
      </dgm:prSet>
      <dgm:spPr>
        <a:prstGeom prst="cloud">
          <a:avLst/>
        </a:prstGeom>
      </dgm:spPr>
      <dgm:t>
        <a:bodyPr/>
        <a:lstStyle/>
        <a:p>
          <a:endParaRPr lang="en-IE"/>
        </a:p>
      </dgm:t>
    </dgm:pt>
    <dgm:pt modelId="{9A7170F3-398C-4D9F-8A89-715680C0D81E}" type="pres">
      <dgm:prSet presAssocID="{605EB2F2-DCBF-4F70-BF98-74B8DF127DB6}" presName="sibTrans" presStyleLbl="sibTrans2D1" presStyleIdx="3" presStyleCnt="4"/>
      <dgm:spPr/>
      <dgm:t>
        <a:bodyPr/>
        <a:lstStyle/>
        <a:p>
          <a:endParaRPr lang="en-IE"/>
        </a:p>
      </dgm:t>
    </dgm:pt>
    <dgm:pt modelId="{6B678EA8-9F22-4991-954F-4B2733104CE2}" type="pres">
      <dgm:prSet presAssocID="{605EB2F2-DCBF-4F70-BF98-74B8DF127DB6}" presName="connectorText" presStyleLbl="sibTrans2D1" presStyleIdx="3" presStyleCnt="4"/>
      <dgm:spPr/>
      <dgm:t>
        <a:bodyPr/>
        <a:lstStyle/>
        <a:p>
          <a:endParaRPr lang="en-IE"/>
        </a:p>
      </dgm:t>
    </dgm:pt>
  </dgm:ptLst>
  <dgm:cxnLst>
    <dgm:cxn modelId="{2A4B654C-25A7-4A18-812F-90F53D47822E}" type="presOf" srcId="{2BE4B41A-830F-4579-8F48-34E9D980CF68}" destId="{E009EED9-FA5A-44F5-95F5-20595AFBEFFC}" srcOrd="1" destOrd="0" presId="urn:microsoft.com/office/officeart/2005/8/layout/cycle2"/>
    <dgm:cxn modelId="{8D289B57-6D61-49A7-ACAB-B9F8A2DC98B8}" type="presOf" srcId="{FF3FE047-2A73-40CE-BA12-D20F085721F9}" destId="{EB97EF0D-98CD-43C4-A081-87E3F2F50482}" srcOrd="0" destOrd="0" presId="urn:microsoft.com/office/officeart/2005/8/layout/cycle2"/>
    <dgm:cxn modelId="{EE0FD837-DC41-42A5-82C6-DA2FEC9106A8}" type="presOf" srcId="{605EB2F2-DCBF-4F70-BF98-74B8DF127DB6}" destId="{9A7170F3-398C-4D9F-8A89-715680C0D81E}" srcOrd="0" destOrd="0" presId="urn:microsoft.com/office/officeart/2005/8/layout/cycle2"/>
    <dgm:cxn modelId="{86AD3445-F5E3-4E63-B8A1-D96AE9131D7F}" type="presOf" srcId="{34096A89-0EC8-4342-8192-7E3610A7A71D}" destId="{BB80E27D-068F-4E18-AFFB-901BF442B827}" srcOrd="0" destOrd="0" presId="urn:microsoft.com/office/officeart/2005/8/layout/cycle2"/>
    <dgm:cxn modelId="{29015983-F1C9-43F7-B1EE-ED953C89ECDC}" srcId="{5FF980DA-F7E8-48BB-861D-8111AABEFB73}" destId="{060F068A-D230-4EC3-AC06-0A6A5160122B}" srcOrd="0" destOrd="0" parTransId="{9F962747-0B8E-4DA4-A162-A4AF4DC74234}" sibTransId="{2BE4B41A-830F-4579-8F48-34E9D980CF68}"/>
    <dgm:cxn modelId="{C9CCE697-F5EE-4509-8386-0EB217C2C128}" type="presOf" srcId="{B9FB06E4-D8E3-4108-986A-FBDFE92B88B0}" destId="{6F85A86B-BB37-470D-A12F-96960A70ECD4}" srcOrd="1" destOrd="0" presId="urn:microsoft.com/office/officeart/2005/8/layout/cycle2"/>
    <dgm:cxn modelId="{067E052E-9E3E-406D-97D1-E1C806593E40}" type="presOf" srcId="{B9FB06E4-D8E3-4108-986A-FBDFE92B88B0}" destId="{7C77A0A4-628A-42AB-9517-15121C4B6EF8}" srcOrd="0" destOrd="0" presId="urn:microsoft.com/office/officeart/2005/8/layout/cycle2"/>
    <dgm:cxn modelId="{E678E5F8-E6D5-4131-833B-4870340DC4C2}" srcId="{5FF980DA-F7E8-48BB-861D-8111AABEFB73}" destId="{1F0D4B70-F980-4F65-8177-D5E6B6999E37}" srcOrd="2" destOrd="0" parTransId="{CBA4C948-4C24-447E-8987-E419AD92B378}" sibTransId="{34096A89-0EC8-4342-8192-7E3610A7A71D}"/>
    <dgm:cxn modelId="{C8B09ECD-8EF8-44FC-8CAD-EF484FB3926E}" type="presOf" srcId="{1F0D4B70-F980-4F65-8177-D5E6B6999E37}" destId="{5C5B7B51-3513-44ED-9B2A-7B27290F2D7C}" srcOrd="0" destOrd="0" presId="urn:microsoft.com/office/officeart/2005/8/layout/cycle2"/>
    <dgm:cxn modelId="{D8908772-750A-4665-8F82-1C1CF5B262FC}" type="presOf" srcId="{34096A89-0EC8-4342-8192-7E3610A7A71D}" destId="{44A9325F-0938-42CA-B30B-CD1FF053C473}" srcOrd="1" destOrd="0" presId="urn:microsoft.com/office/officeart/2005/8/layout/cycle2"/>
    <dgm:cxn modelId="{1DE88AD2-A43F-48B1-AB36-FA85D045A4DD}" type="presOf" srcId="{2BE4B41A-830F-4579-8F48-34E9D980CF68}" destId="{C6FB9B1E-23DB-4C32-A07F-565F59035EF0}" srcOrd="0" destOrd="0" presId="urn:microsoft.com/office/officeart/2005/8/layout/cycle2"/>
    <dgm:cxn modelId="{D24818B2-42B9-4E07-A16C-9C3790F8B1F5}" srcId="{5FF980DA-F7E8-48BB-861D-8111AABEFB73}" destId="{FF3FE047-2A73-40CE-BA12-D20F085721F9}" srcOrd="1" destOrd="0" parTransId="{7E6A135C-FC35-497C-9CAE-AC1366C5830D}" sibTransId="{B9FB06E4-D8E3-4108-986A-FBDFE92B88B0}"/>
    <dgm:cxn modelId="{22B0B128-46D5-46E6-A63E-FFC90E3AC436}" type="presOf" srcId="{605EB2F2-DCBF-4F70-BF98-74B8DF127DB6}" destId="{6B678EA8-9F22-4991-954F-4B2733104CE2}" srcOrd="1" destOrd="0" presId="urn:microsoft.com/office/officeart/2005/8/layout/cycle2"/>
    <dgm:cxn modelId="{E1C8F8F2-BDEE-4C0F-977E-2809A941DD4D}" type="presOf" srcId="{4CD8386E-6A09-46CA-A3BF-CEA703B21B33}" destId="{8831AD60-70F4-40B6-B528-DBB0EB6D2D16}" srcOrd="0" destOrd="0" presId="urn:microsoft.com/office/officeart/2005/8/layout/cycle2"/>
    <dgm:cxn modelId="{734CE5D0-6A4A-41B8-A97F-BA1E9767FDBA}" type="presOf" srcId="{060F068A-D230-4EC3-AC06-0A6A5160122B}" destId="{58B83031-72E5-4AD5-AC44-6DF4BC253616}" srcOrd="0" destOrd="0" presId="urn:microsoft.com/office/officeart/2005/8/layout/cycle2"/>
    <dgm:cxn modelId="{621C0677-7BCD-47FE-9E7F-19BD2CBB5BFC}" type="presOf" srcId="{5FF980DA-F7E8-48BB-861D-8111AABEFB73}" destId="{670D5BA3-2CD2-4C3D-9600-3BAC3D762728}" srcOrd="0" destOrd="0" presId="urn:microsoft.com/office/officeart/2005/8/layout/cycle2"/>
    <dgm:cxn modelId="{8A74B60E-E02D-44F5-9B69-DE50B48E19FF}" srcId="{5FF980DA-F7E8-48BB-861D-8111AABEFB73}" destId="{4CD8386E-6A09-46CA-A3BF-CEA703B21B33}" srcOrd="3" destOrd="0" parTransId="{5D8D342A-1E69-491E-A22B-590A11EFAE81}" sibTransId="{605EB2F2-DCBF-4F70-BF98-74B8DF127DB6}"/>
    <dgm:cxn modelId="{D5A37FC4-EC54-4501-8179-87C318E8CE85}" type="presParOf" srcId="{670D5BA3-2CD2-4C3D-9600-3BAC3D762728}" destId="{58B83031-72E5-4AD5-AC44-6DF4BC253616}" srcOrd="0" destOrd="0" presId="urn:microsoft.com/office/officeart/2005/8/layout/cycle2"/>
    <dgm:cxn modelId="{3FDCB7FF-3705-4083-9AAB-B83389D476BA}" type="presParOf" srcId="{670D5BA3-2CD2-4C3D-9600-3BAC3D762728}" destId="{C6FB9B1E-23DB-4C32-A07F-565F59035EF0}" srcOrd="1" destOrd="0" presId="urn:microsoft.com/office/officeart/2005/8/layout/cycle2"/>
    <dgm:cxn modelId="{52AF8F0C-0421-4289-A388-727D3B0EC1D5}" type="presParOf" srcId="{C6FB9B1E-23DB-4C32-A07F-565F59035EF0}" destId="{E009EED9-FA5A-44F5-95F5-20595AFBEFFC}" srcOrd="0" destOrd="0" presId="urn:microsoft.com/office/officeart/2005/8/layout/cycle2"/>
    <dgm:cxn modelId="{F7F4CEB8-2585-46E5-AB40-DCE405F2CC83}" type="presParOf" srcId="{670D5BA3-2CD2-4C3D-9600-3BAC3D762728}" destId="{EB97EF0D-98CD-43C4-A081-87E3F2F50482}" srcOrd="2" destOrd="0" presId="urn:microsoft.com/office/officeart/2005/8/layout/cycle2"/>
    <dgm:cxn modelId="{61529DA8-6074-4ACA-B439-C3A24E297C83}" type="presParOf" srcId="{670D5BA3-2CD2-4C3D-9600-3BAC3D762728}" destId="{7C77A0A4-628A-42AB-9517-15121C4B6EF8}" srcOrd="3" destOrd="0" presId="urn:microsoft.com/office/officeart/2005/8/layout/cycle2"/>
    <dgm:cxn modelId="{6E8CAF4B-F518-49AA-8DDD-C87D5044E13C}" type="presParOf" srcId="{7C77A0A4-628A-42AB-9517-15121C4B6EF8}" destId="{6F85A86B-BB37-470D-A12F-96960A70ECD4}" srcOrd="0" destOrd="0" presId="urn:microsoft.com/office/officeart/2005/8/layout/cycle2"/>
    <dgm:cxn modelId="{D68DCD7F-B095-4269-B136-611CBE9889CA}" type="presParOf" srcId="{670D5BA3-2CD2-4C3D-9600-3BAC3D762728}" destId="{5C5B7B51-3513-44ED-9B2A-7B27290F2D7C}" srcOrd="4" destOrd="0" presId="urn:microsoft.com/office/officeart/2005/8/layout/cycle2"/>
    <dgm:cxn modelId="{87478E13-3061-4049-A7BE-FD849D1A5959}" type="presParOf" srcId="{670D5BA3-2CD2-4C3D-9600-3BAC3D762728}" destId="{BB80E27D-068F-4E18-AFFB-901BF442B827}" srcOrd="5" destOrd="0" presId="urn:microsoft.com/office/officeart/2005/8/layout/cycle2"/>
    <dgm:cxn modelId="{95797F44-55AE-421F-89C4-AD69CB0A995E}" type="presParOf" srcId="{BB80E27D-068F-4E18-AFFB-901BF442B827}" destId="{44A9325F-0938-42CA-B30B-CD1FF053C473}" srcOrd="0" destOrd="0" presId="urn:microsoft.com/office/officeart/2005/8/layout/cycle2"/>
    <dgm:cxn modelId="{1414F010-7BEC-4B7C-83F7-291FD2A5EA44}" type="presParOf" srcId="{670D5BA3-2CD2-4C3D-9600-3BAC3D762728}" destId="{8831AD60-70F4-40B6-B528-DBB0EB6D2D16}" srcOrd="6" destOrd="0" presId="urn:microsoft.com/office/officeart/2005/8/layout/cycle2"/>
    <dgm:cxn modelId="{DF555E28-63A3-4DC1-B71C-9D1204C1DDAA}" type="presParOf" srcId="{670D5BA3-2CD2-4C3D-9600-3BAC3D762728}" destId="{9A7170F3-398C-4D9F-8A89-715680C0D81E}" srcOrd="7" destOrd="0" presId="urn:microsoft.com/office/officeart/2005/8/layout/cycle2"/>
    <dgm:cxn modelId="{B8EF0F7B-F5AD-42F1-8ECB-0C8611D54257}" type="presParOf" srcId="{9A7170F3-398C-4D9F-8A89-715680C0D81E}" destId="{6B678EA8-9F22-4991-954F-4B2733104CE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F980DA-F7E8-48BB-861D-8111AABEFB7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D05C0B65-0D45-469E-A188-DE65361B5847}">
      <dgm:prSet custT="1"/>
      <dgm:spPr/>
      <dgm:t>
        <a:bodyPr/>
        <a:lstStyle/>
        <a:p>
          <a:r>
            <a:rPr lang="en-IE" sz="1800" i="1" dirty="0" smtClean="0">
              <a:solidFill>
                <a:schemeClr val="tx1"/>
              </a:solidFill>
              <a:latin typeface="Lucida Handwriting" panose="03010101010101010101" pitchFamily="66" charset="0"/>
              <a:cs typeface="Consolas" panose="020B0609020204030204" pitchFamily="49" charset="0"/>
            </a:rPr>
            <a:t>Reiterate the importance of open communication, education, in building rapport in helping to manage patients and families anxieties</a:t>
          </a:r>
        </a:p>
      </dgm:t>
    </dgm:pt>
    <dgm:pt modelId="{D5CD9973-801D-454E-A67E-F95DA817AF90}" type="parTrans" cxnId="{10F90DAF-62BE-4492-AB5D-1FCA535ECC9D}">
      <dgm:prSet/>
      <dgm:spPr/>
      <dgm:t>
        <a:bodyPr/>
        <a:lstStyle/>
        <a:p>
          <a:endParaRPr lang="en-IE"/>
        </a:p>
      </dgm:t>
    </dgm:pt>
    <dgm:pt modelId="{39FF1E9C-E62A-44B9-A7CA-71CD408ECE38}" type="sibTrans" cxnId="{10F90DAF-62BE-4492-AB5D-1FCA535ECC9D}">
      <dgm:prSet/>
      <dgm:spPr/>
      <dgm:t>
        <a:bodyPr/>
        <a:lstStyle/>
        <a:p>
          <a:endParaRPr lang="en-IE"/>
        </a:p>
      </dgm:t>
    </dgm:pt>
    <dgm:pt modelId="{57A6E09B-67FE-4CA9-9F98-1F380A6F0B5A}">
      <dgm:prSet custT="1"/>
      <dgm:spPr/>
      <dgm:t>
        <a:bodyPr/>
        <a:lstStyle/>
        <a:p>
          <a:r>
            <a:rPr lang="en-IE" sz="1800" i="1" dirty="0" smtClean="0">
              <a:solidFill>
                <a:schemeClr val="tx1"/>
              </a:solidFill>
              <a:latin typeface="Lucida Handwriting" panose="03010101010101010101" pitchFamily="66" charset="0"/>
            </a:rPr>
            <a:t>The nursing staff are brilliant</a:t>
          </a:r>
          <a:endParaRPr lang="en-IE" sz="1800" i="1" dirty="0">
            <a:solidFill>
              <a:schemeClr val="tx1"/>
            </a:solidFill>
            <a:latin typeface="Lucida Handwriting" panose="03010101010101010101" pitchFamily="66" charset="0"/>
          </a:endParaRPr>
        </a:p>
      </dgm:t>
    </dgm:pt>
    <dgm:pt modelId="{E90EBE29-87AA-4EEF-8793-F70965115ECB}" type="parTrans" cxnId="{14381B6B-801C-46CC-97CF-A29223E9E801}">
      <dgm:prSet/>
      <dgm:spPr/>
      <dgm:t>
        <a:bodyPr/>
        <a:lstStyle/>
        <a:p>
          <a:endParaRPr lang="en-IE"/>
        </a:p>
      </dgm:t>
    </dgm:pt>
    <dgm:pt modelId="{AF49CDFC-EF00-4000-B1A5-3BCCCB12566C}" type="sibTrans" cxnId="{14381B6B-801C-46CC-97CF-A29223E9E801}">
      <dgm:prSet/>
      <dgm:spPr/>
      <dgm:t>
        <a:bodyPr/>
        <a:lstStyle/>
        <a:p>
          <a:endParaRPr lang="en-IE"/>
        </a:p>
      </dgm:t>
    </dgm:pt>
    <dgm:pt modelId="{FD42D6CC-3701-4AC2-8760-B98011F30A01}">
      <dgm:prSet custT="1"/>
      <dgm:spPr/>
      <dgm:t>
        <a:bodyPr/>
        <a:lstStyle/>
        <a:p>
          <a:r>
            <a:rPr lang="en-IE" sz="2000" i="1" dirty="0" smtClean="0">
              <a:solidFill>
                <a:schemeClr val="tx1"/>
              </a:solidFill>
              <a:latin typeface="Lucida Handwriting" panose="03010101010101010101" pitchFamily="66" charset="0"/>
            </a:rPr>
            <a:t>Parking is an issue</a:t>
          </a:r>
        </a:p>
      </dgm:t>
    </dgm:pt>
    <dgm:pt modelId="{51F67098-BDA7-4141-AE00-342B9938282A}" type="parTrans" cxnId="{B7655EA1-DF07-4A2B-A92D-6DB03BBE545F}">
      <dgm:prSet/>
      <dgm:spPr/>
      <dgm:t>
        <a:bodyPr/>
        <a:lstStyle/>
        <a:p>
          <a:endParaRPr lang="en-IE"/>
        </a:p>
      </dgm:t>
    </dgm:pt>
    <dgm:pt modelId="{0B0FD3D7-FBF4-48F5-8D49-A713E06063E7}" type="sibTrans" cxnId="{B7655EA1-DF07-4A2B-A92D-6DB03BBE545F}">
      <dgm:prSet/>
      <dgm:spPr/>
      <dgm:t>
        <a:bodyPr/>
        <a:lstStyle/>
        <a:p>
          <a:endParaRPr lang="en-IE"/>
        </a:p>
      </dgm:t>
    </dgm:pt>
    <dgm:pt modelId="{BD9F9C90-7C58-40EA-988E-E62BAF112644}">
      <dgm:prSet custT="1"/>
      <dgm:spPr/>
      <dgm:t>
        <a:bodyPr/>
        <a:lstStyle/>
        <a:p>
          <a:r>
            <a:rPr lang="en-IE" sz="1800" i="1" dirty="0" smtClean="0">
              <a:solidFill>
                <a:schemeClr val="tx1"/>
              </a:solidFill>
              <a:latin typeface="Lucida Handwriting" panose="03010101010101010101" pitchFamily="66" charset="0"/>
            </a:rPr>
            <a:t>More information to GPs</a:t>
          </a:r>
        </a:p>
      </dgm:t>
    </dgm:pt>
    <dgm:pt modelId="{BF09BC7D-AC20-4EA1-AEAE-05C6E564EBED}" type="parTrans" cxnId="{6D5DEEC0-E56A-4A9D-9468-28D219E2FC5C}">
      <dgm:prSet/>
      <dgm:spPr/>
      <dgm:t>
        <a:bodyPr/>
        <a:lstStyle/>
        <a:p>
          <a:endParaRPr lang="en-IE"/>
        </a:p>
      </dgm:t>
    </dgm:pt>
    <dgm:pt modelId="{2FF57A5E-9B0D-4212-BA8F-B6BFA016C0B0}" type="sibTrans" cxnId="{6D5DEEC0-E56A-4A9D-9468-28D219E2FC5C}">
      <dgm:prSet/>
      <dgm:spPr/>
      <dgm:t>
        <a:bodyPr/>
        <a:lstStyle/>
        <a:p>
          <a:endParaRPr lang="en-IE"/>
        </a:p>
      </dgm:t>
    </dgm:pt>
    <dgm:pt modelId="{670D5BA3-2CD2-4C3D-9600-3BAC3D762728}" type="pres">
      <dgm:prSet presAssocID="{5FF980DA-F7E8-48BB-861D-8111AABEFB7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2766ADE0-CFC8-4932-B281-98193D2694BA}" type="pres">
      <dgm:prSet presAssocID="{BD9F9C90-7C58-40EA-988E-E62BAF112644}" presName="node" presStyleLbl="node1" presStyleIdx="0" presStyleCnt="4" custScaleX="193613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en-IE"/>
        </a:p>
      </dgm:t>
    </dgm:pt>
    <dgm:pt modelId="{86945FBC-D921-4D6E-8451-F6B790035357}" type="pres">
      <dgm:prSet presAssocID="{2FF57A5E-9B0D-4212-BA8F-B6BFA016C0B0}" presName="sibTrans" presStyleLbl="sibTrans2D1" presStyleIdx="0" presStyleCnt="4"/>
      <dgm:spPr/>
      <dgm:t>
        <a:bodyPr/>
        <a:lstStyle/>
        <a:p>
          <a:endParaRPr lang="en-IE"/>
        </a:p>
      </dgm:t>
    </dgm:pt>
    <dgm:pt modelId="{A76D84DB-DB02-417B-8F23-9B3FE3595C5C}" type="pres">
      <dgm:prSet presAssocID="{2FF57A5E-9B0D-4212-BA8F-B6BFA016C0B0}" presName="connectorText" presStyleLbl="sibTrans2D1" presStyleIdx="0" presStyleCnt="4"/>
      <dgm:spPr/>
      <dgm:t>
        <a:bodyPr/>
        <a:lstStyle/>
        <a:p>
          <a:endParaRPr lang="en-IE"/>
        </a:p>
      </dgm:t>
    </dgm:pt>
    <dgm:pt modelId="{1708F63E-ED1B-4E95-B598-B68662D86E5D}" type="pres">
      <dgm:prSet presAssocID="{57A6E09B-67FE-4CA9-9F98-1F380A6F0B5A}" presName="node" presStyleLbl="node1" presStyleIdx="1" presStyleCnt="4" custScaleX="274466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en-IE"/>
        </a:p>
      </dgm:t>
    </dgm:pt>
    <dgm:pt modelId="{C47E01E3-3510-483E-BC23-1210C0BCCC2A}" type="pres">
      <dgm:prSet presAssocID="{AF49CDFC-EF00-4000-B1A5-3BCCCB12566C}" presName="sibTrans" presStyleLbl="sibTrans2D1" presStyleIdx="1" presStyleCnt="4"/>
      <dgm:spPr/>
      <dgm:t>
        <a:bodyPr/>
        <a:lstStyle/>
        <a:p>
          <a:endParaRPr lang="en-IE"/>
        </a:p>
      </dgm:t>
    </dgm:pt>
    <dgm:pt modelId="{3B5FF7D5-3EFE-4868-B486-079FA3B82B7E}" type="pres">
      <dgm:prSet presAssocID="{AF49CDFC-EF00-4000-B1A5-3BCCCB12566C}" presName="connectorText" presStyleLbl="sibTrans2D1" presStyleIdx="1" presStyleCnt="4"/>
      <dgm:spPr/>
      <dgm:t>
        <a:bodyPr/>
        <a:lstStyle/>
        <a:p>
          <a:endParaRPr lang="en-IE"/>
        </a:p>
      </dgm:t>
    </dgm:pt>
    <dgm:pt modelId="{5CEAB9AC-8CBD-4AC6-B77C-8E56B589B01F}" type="pres">
      <dgm:prSet presAssocID="{FD42D6CC-3701-4AC2-8760-B98011F30A01}" presName="node" presStyleLbl="node1" presStyleIdx="2" presStyleCnt="4" custScaleX="173964" custRadScaleRad="100668" custRadScaleInc="842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en-IE"/>
        </a:p>
      </dgm:t>
    </dgm:pt>
    <dgm:pt modelId="{832E4AB5-CDF4-428B-AEB5-085E690101D6}" type="pres">
      <dgm:prSet presAssocID="{0B0FD3D7-FBF4-48F5-8D49-A713E06063E7}" presName="sibTrans" presStyleLbl="sibTrans2D1" presStyleIdx="2" presStyleCnt="4"/>
      <dgm:spPr/>
      <dgm:t>
        <a:bodyPr/>
        <a:lstStyle/>
        <a:p>
          <a:endParaRPr lang="en-IE"/>
        </a:p>
      </dgm:t>
    </dgm:pt>
    <dgm:pt modelId="{2C3AAFB0-3D9F-4C84-BBAE-0ACBF67823F1}" type="pres">
      <dgm:prSet presAssocID="{0B0FD3D7-FBF4-48F5-8D49-A713E06063E7}" presName="connectorText" presStyleLbl="sibTrans2D1" presStyleIdx="2" presStyleCnt="4"/>
      <dgm:spPr/>
      <dgm:t>
        <a:bodyPr/>
        <a:lstStyle/>
        <a:p>
          <a:endParaRPr lang="en-IE"/>
        </a:p>
      </dgm:t>
    </dgm:pt>
    <dgm:pt modelId="{1C168852-C109-4C8E-808D-740A55924129}" type="pres">
      <dgm:prSet presAssocID="{D05C0B65-0D45-469E-A188-DE65361B5847}" presName="node" presStyleLbl="node1" presStyleIdx="3" presStyleCnt="4" custScaleX="261461" custScaleY="195977" custRadScaleRad="117082" custRadScaleInc="-2324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en-IE"/>
        </a:p>
      </dgm:t>
    </dgm:pt>
    <dgm:pt modelId="{82D0E21A-7756-4EB7-B657-9C3FBEE05A87}" type="pres">
      <dgm:prSet presAssocID="{39FF1E9C-E62A-44B9-A7CA-71CD408ECE38}" presName="sibTrans" presStyleLbl="sibTrans2D1" presStyleIdx="3" presStyleCnt="4"/>
      <dgm:spPr/>
      <dgm:t>
        <a:bodyPr/>
        <a:lstStyle/>
        <a:p>
          <a:endParaRPr lang="en-IE"/>
        </a:p>
      </dgm:t>
    </dgm:pt>
    <dgm:pt modelId="{D4340B73-5ED7-4CCB-94AF-A47FC1160195}" type="pres">
      <dgm:prSet presAssocID="{39FF1E9C-E62A-44B9-A7CA-71CD408ECE38}" presName="connectorText" presStyleLbl="sibTrans2D1" presStyleIdx="3" presStyleCnt="4"/>
      <dgm:spPr/>
      <dgm:t>
        <a:bodyPr/>
        <a:lstStyle/>
        <a:p>
          <a:endParaRPr lang="en-IE"/>
        </a:p>
      </dgm:t>
    </dgm:pt>
  </dgm:ptLst>
  <dgm:cxnLst>
    <dgm:cxn modelId="{2B54726D-FE80-4DFB-A393-67714F73C4EF}" type="presOf" srcId="{0B0FD3D7-FBF4-48F5-8D49-A713E06063E7}" destId="{2C3AAFB0-3D9F-4C84-BBAE-0ACBF67823F1}" srcOrd="1" destOrd="0" presId="urn:microsoft.com/office/officeart/2005/8/layout/cycle2"/>
    <dgm:cxn modelId="{2EEEDAF1-075F-4F9E-AF87-9C84AD1777ED}" type="presOf" srcId="{0B0FD3D7-FBF4-48F5-8D49-A713E06063E7}" destId="{832E4AB5-CDF4-428B-AEB5-085E690101D6}" srcOrd="0" destOrd="0" presId="urn:microsoft.com/office/officeart/2005/8/layout/cycle2"/>
    <dgm:cxn modelId="{7982EE1A-6B8A-41D2-9301-A2FBC50DF90A}" type="presOf" srcId="{AF49CDFC-EF00-4000-B1A5-3BCCCB12566C}" destId="{C47E01E3-3510-483E-BC23-1210C0BCCC2A}" srcOrd="0" destOrd="0" presId="urn:microsoft.com/office/officeart/2005/8/layout/cycle2"/>
    <dgm:cxn modelId="{ABAC2095-B92F-4C75-BB65-1B9FE3856B36}" type="presOf" srcId="{57A6E09B-67FE-4CA9-9F98-1F380A6F0B5A}" destId="{1708F63E-ED1B-4E95-B598-B68662D86E5D}" srcOrd="0" destOrd="0" presId="urn:microsoft.com/office/officeart/2005/8/layout/cycle2"/>
    <dgm:cxn modelId="{1F7E69B0-2A18-4001-A2E8-836F2C525516}" type="presOf" srcId="{FD42D6CC-3701-4AC2-8760-B98011F30A01}" destId="{5CEAB9AC-8CBD-4AC6-B77C-8E56B589B01F}" srcOrd="0" destOrd="0" presId="urn:microsoft.com/office/officeart/2005/8/layout/cycle2"/>
    <dgm:cxn modelId="{BBE98C24-CFCE-4AD0-BED0-3E490EB45E72}" type="presOf" srcId="{2FF57A5E-9B0D-4212-BA8F-B6BFA016C0B0}" destId="{A76D84DB-DB02-417B-8F23-9B3FE3595C5C}" srcOrd="1" destOrd="0" presId="urn:microsoft.com/office/officeart/2005/8/layout/cycle2"/>
    <dgm:cxn modelId="{40EF5553-39E8-452F-817B-236A0361C4D7}" type="presOf" srcId="{39FF1E9C-E62A-44B9-A7CA-71CD408ECE38}" destId="{D4340B73-5ED7-4CCB-94AF-A47FC1160195}" srcOrd="1" destOrd="0" presId="urn:microsoft.com/office/officeart/2005/8/layout/cycle2"/>
    <dgm:cxn modelId="{843EC63A-65A4-4EFA-AA0A-FE269AF9D4FE}" type="presOf" srcId="{BD9F9C90-7C58-40EA-988E-E62BAF112644}" destId="{2766ADE0-CFC8-4932-B281-98193D2694BA}" srcOrd="0" destOrd="0" presId="urn:microsoft.com/office/officeart/2005/8/layout/cycle2"/>
    <dgm:cxn modelId="{28FFD3D4-E71A-44B5-ADB2-0A836A72F3F1}" type="presOf" srcId="{D05C0B65-0D45-469E-A188-DE65361B5847}" destId="{1C168852-C109-4C8E-808D-740A55924129}" srcOrd="0" destOrd="0" presId="urn:microsoft.com/office/officeart/2005/8/layout/cycle2"/>
    <dgm:cxn modelId="{714760B9-8A3A-4A31-8613-2770FBB422E2}" type="presOf" srcId="{39FF1E9C-E62A-44B9-A7CA-71CD408ECE38}" destId="{82D0E21A-7756-4EB7-B657-9C3FBEE05A87}" srcOrd="0" destOrd="0" presId="urn:microsoft.com/office/officeart/2005/8/layout/cycle2"/>
    <dgm:cxn modelId="{761E8BAF-4973-4A2B-9B7E-BBC675D61209}" type="presOf" srcId="{5FF980DA-F7E8-48BB-861D-8111AABEFB73}" destId="{670D5BA3-2CD2-4C3D-9600-3BAC3D762728}" srcOrd="0" destOrd="0" presId="urn:microsoft.com/office/officeart/2005/8/layout/cycle2"/>
    <dgm:cxn modelId="{10F90DAF-62BE-4492-AB5D-1FCA535ECC9D}" srcId="{5FF980DA-F7E8-48BB-861D-8111AABEFB73}" destId="{D05C0B65-0D45-469E-A188-DE65361B5847}" srcOrd="3" destOrd="0" parTransId="{D5CD9973-801D-454E-A67E-F95DA817AF90}" sibTransId="{39FF1E9C-E62A-44B9-A7CA-71CD408ECE38}"/>
    <dgm:cxn modelId="{B7655EA1-DF07-4A2B-A92D-6DB03BBE545F}" srcId="{5FF980DA-F7E8-48BB-861D-8111AABEFB73}" destId="{FD42D6CC-3701-4AC2-8760-B98011F30A01}" srcOrd="2" destOrd="0" parTransId="{51F67098-BDA7-4141-AE00-342B9938282A}" sibTransId="{0B0FD3D7-FBF4-48F5-8D49-A713E06063E7}"/>
    <dgm:cxn modelId="{14381B6B-801C-46CC-97CF-A29223E9E801}" srcId="{5FF980DA-F7E8-48BB-861D-8111AABEFB73}" destId="{57A6E09B-67FE-4CA9-9F98-1F380A6F0B5A}" srcOrd="1" destOrd="0" parTransId="{E90EBE29-87AA-4EEF-8793-F70965115ECB}" sibTransId="{AF49CDFC-EF00-4000-B1A5-3BCCCB12566C}"/>
    <dgm:cxn modelId="{6D5DEEC0-E56A-4A9D-9468-28D219E2FC5C}" srcId="{5FF980DA-F7E8-48BB-861D-8111AABEFB73}" destId="{BD9F9C90-7C58-40EA-988E-E62BAF112644}" srcOrd="0" destOrd="0" parTransId="{BF09BC7D-AC20-4EA1-AEAE-05C6E564EBED}" sibTransId="{2FF57A5E-9B0D-4212-BA8F-B6BFA016C0B0}"/>
    <dgm:cxn modelId="{927EC94A-71F5-444F-B48E-45CEC86E4CA5}" type="presOf" srcId="{AF49CDFC-EF00-4000-B1A5-3BCCCB12566C}" destId="{3B5FF7D5-3EFE-4868-B486-079FA3B82B7E}" srcOrd="1" destOrd="0" presId="urn:microsoft.com/office/officeart/2005/8/layout/cycle2"/>
    <dgm:cxn modelId="{05E88FD5-71F1-4108-9D99-7EC636B6FEF4}" type="presOf" srcId="{2FF57A5E-9B0D-4212-BA8F-B6BFA016C0B0}" destId="{86945FBC-D921-4D6E-8451-F6B790035357}" srcOrd="0" destOrd="0" presId="urn:microsoft.com/office/officeart/2005/8/layout/cycle2"/>
    <dgm:cxn modelId="{F87EEB21-5D8C-4BCB-B4AE-0070CBBFB9B6}" type="presParOf" srcId="{670D5BA3-2CD2-4C3D-9600-3BAC3D762728}" destId="{2766ADE0-CFC8-4932-B281-98193D2694BA}" srcOrd="0" destOrd="0" presId="urn:microsoft.com/office/officeart/2005/8/layout/cycle2"/>
    <dgm:cxn modelId="{F1446A12-AE51-4E2D-BF81-DCB7B5D57880}" type="presParOf" srcId="{670D5BA3-2CD2-4C3D-9600-3BAC3D762728}" destId="{86945FBC-D921-4D6E-8451-F6B790035357}" srcOrd="1" destOrd="0" presId="urn:microsoft.com/office/officeart/2005/8/layout/cycle2"/>
    <dgm:cxn modelId="{EDD627D6-023E-40B9-B597-7C2161DFC0DB}" type="presParOf" srcId="{86945FBC-D921-4D6E-8451-F6B790035357}" destId="{A76D84DB-DB02-417B-8F23-9B3FE3595C5C}" srcOrd="0" destOrd="0" presId="urn:microsoft.com/office/officeart/2005/8/layout/cycle2"/>
    <dgm:cxn modelId="{7CB69047-43BD-48AA-A997-C567BF6DB648}" type="presParOf" srcId="{670D5BA3-2CD2-4C3D-9600-3BAC3D762728}" destId="{1708F63E-ED1B-4E95-B598-B68662D86E5D}" srcOrd="2" destOrd="0" presId="urn:microsoft.com/office/officeart/2005/8/layout/cycle2"/>
    <dgm:cxn modelId="{F39D47A9-DAB9-4288-BEB0-D42D9F5774D3}" type="presParOf" srcId="{670D5BA3-2CD2-4C3D-9600-3BAC3D762728}" destId="{C47E01E3-3510-483E-BC23-1210C0BCCC2A}" srcOrd="3" destOrd="0" presId="urn:microsoft.com/office/officeart/2005/8/layout/cycle2"/>
    <dgm:cxn modelId="{6308841C-A842-441C-AD0A-82C373672E74}" type="presParOf" srcId="{C47E01E3-3510-483E-BC23-1210C0BCCC2A}" destId="{3B5FF7D5-3EFE-4868-B486-079FA3B82B7E}" srcOrd="0" destOrd="0" presId="urn:microsoft.com/office/officeart/2005/8/layout/cycle2"/>
    <dgm:cxn modelId="{08392584-BA59-4295-8C40-EE12220A5EB5}" type="presParOf" srcId="{670D5BA3-2CD2-4C3D-9600-3BAC3D762728}" destId="{5CEAB9AC-8CBD-4AC6-B77C-8E56B589B01F}" srcOrd="4" destOrd="0" presId="urn:microsoft.com/office/officeart/2005/8/layout/cycle2"/>
    <dgm:cxn modelId="{F5CB71B3-5BC4-4A09-83F8-AD5A9D311BF8}" type="presParOf" srcId="{670D5BA3-2CD2-4C3D-9600-3BAC3D762728}" destId="{832E4AB5-CDF4-428B-AEB5-085E690101D6}" srcOrd="5" destOrd="0" presId="urn:microsoft.com/office/officeart/2005/8/layout/cycle2"/>
    <dgm:cxn modelId="{4661BB57-A322-4C40-B284-D949E3268081}" type="presParOf" srcId="{832E4AB5-CDF4-428B-AEB5-085E690101D6}" destId="{2C3AAFB0-3D9F-4C84-BBAE-0ACBF67823F1}" srcOrd="0" destOrd="0" presId="urn:microsoft.com/office/officeart/2005/8/layout/cycle2"/>
    <dgm:cxn modelId="{EA9C1D05-4C1A-4C69-B80A-8B76E8798DD2}" type="presParOf" srcId="{670D5BA3-2CD2-4C3D-9600-3BAC3D762728}" destId="{1C168852-C109-4C8E-808D-740A55924129}" srcOrd="6" destOrd="0" presId="urn:microsoft.com/office/officeart/2005/8/layout/cycle2"/>
    <dgm:cxn modelId="{D85F30C2-9A3A-46B0-9B30-94C13340CFFF}" type="presParOf" srcId="{670D5BA3-2CD2-4C3D-9600-3BAC3D762728}" destId="{82D0E21A-7756-4EB7-B657-9C3FBEE05A87}" srcOrd="7" destOrd="0" presId="urn:microsoft.com/office/officeart/2005/8/layout/cycle2"/>
    <dgm:cxn modelId="{DB070F0E-F80B-419A-9833-75051E112CD4}" type="presParOf" srcId="{82D0E21A-7756-4EB7-B657-9C3FBEE05A87}" destId="{D4340B73-5ED7-4CCB-94AF-A47FC116019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83031-72E5-4AD5-AC44-6DF4BC253616}">
      <dsp:nvSpPr>
        <dsp:cNvPr id="0" name=""/>
        <dsp:cNvSpPr/>
      </dsp:nvSpPr>
      <dsp:spPr>
        <a:xfrm>
          <a:off x="2549702" y="1351"/>
          <a:ext cx="3600970" cy="1630696"/>
        </a:xfrm>
        <a:prstGeom prst="cloud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i="0" kern="1200" dirty="0" smtClean="0">
              <a:solidFill>
                <a:schemeClr val="tx1"/>
              </a:solidFill>
              <a:latin typeface="Lucida Handwriting" panose="03010101010101010101" pitchFamily="66" charset="0"/>
            </a:rPr>
            <a:t>Renal family –they are strong relationships</a:t>
          </a:r>
          <a:endParaRPr lang="en-IE" sz="1600" i="0" kern="1200" dirty="0">
            <a:solidFill>
              <a:schemeClr val="tx1"/>
            </a:solidFill>
            <a:latin typeface="Lucida Handwriting" panose="03010101010101010101" pitchFamily="66" charset="0"/>
          </a:endParaRPr>
        </a:p>
      </dsp:txBody>
      <dsp:txXfrm>
        <a:off x="3046002" y="247616"/>
        <a:ext cx="2352301" cy="1062595"/>
      </dsp:txXfrm>
    </dsp:sp>
    <dsp:sp modelId="{C6FB9B1E-23DB-4C32-A07F-565F59035EF0}">
      <dsp:nvSpPr>
        <dsp:cNvPr id="0" name=""/>
        <dsp:cNvSpPr/>
      </dsp:nvSpPr>
      <dsp:spPr>
        <a:xfrm rot="2700000">
          <a:off x="5118611" y="1397263"/>
          <a:ext cx="174639" cy="5503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400" kern="1200"/>
        </a:p>
      </dsp:txBody>
      <dsp:txXfrm>
        <a:off x="5126284" y="1488812"/>
        <a:ext cx="122247" cy="330216"/>
      </dsp:txXfrm>
    </dsp:sp>
    <dsp:sp modelId="{EB97EF0D-98CD-43C4-A081-87E3F2F50482}">
      <dsp:nvSpPr>
        <dsp:cNvPr id="0" name=""/>
        <dsp:cNvSpPr/>
      </dsp:nvSpPr>
      <dsp:spPr>
        <a:xfrm>
          <a:off x="4068607" y="1732802"/>
          <a:ext cx="4026060" cy="1630696"/>
        </a:xfrm>
        <a:prstGeom prst="cloud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 smtClean="0">
              <a:solidFill>
                <a:schemeClr val="tx1"/>
              </a:solidFill>
              <a:latin typeface="Lucida Handwriting" panose="03010101010101010101" pitchFamily="66" charset="0"/>
            </a:rPr>
            <a:t>I learned today that everything I have felt and still feel is normal</a:t>
          </a:r>
          <a:endParaRPr lang="en-IE" sz="1600" kern="1200" dirty="0">
            <a:solidFill>
              <a:schemeClr val="tx1"/>
            </a:solidFill>
            <a:latin typeface="Lucida Handwriting" panose="03010101010101010101" pitchFamily="66" charset="0"/>
          </a:endParaRPr>
        </a:p>
      </dsp:txBody>
      <dsp:txXfrm>
        <a:off x="4623495" y="1979067"/>
        <a:ext cx="2629986" cy="1062595"/>
      </dsp:txXfrm>
    </dsp:sp>
    <dsp:sp modelId="{7C77A0A4-628A-42AB-9517-15121C4B6EF8}">
      <dsp:nvSpPr>
        <dsp:cNvPr id="0" name=""/>
        <dsp:cNvSpPr/>
      </dsp:nvSpPr>
      <dsp:spPr>
        <a:xfrm rot="8147616">
          <a:off x="5105680" y="3137226"/>
          <a:ext cx="174844" cy="5503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400" kern="1200"/>
        </a:p>
      </dsp:txBody>
      <dsp:txXfrm rot="10800000">
        <a:off x="5150707" y="3229012"/>
        <a:ext cx="122391" cy="330216"/>
      </dsp:txXfrm>
    </dsp:sp>
    <dsp:sp modelId="{5C5B7B51-3513-44ED-9B2A-7B27290F2D7C}">
      <dsp:nvSpPr>
        <dsp:cNvPr id="0" name=""/>
        <dsp:cNvSpPr/>
      </dsp:nvSpPr>
      <dsp:spPr>
        <a:xfrm>
          <a:off x="2332989" y="3465604"/>
          <a:ext cx="3934333" cy="1630696"/>
        </a:xfrm>
        <a:prstGeom prst="cloud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>
              <a:solidFill>
                <a:schemeClr val="tx1"/>
              </a:solidFill>
              <a:latin typeface="Lucida Handwriting" panose="03010101010101010101" pitchFamily="66" charset="0"/>
            </a:rPr>
            <a:t>I’m not living with dialysis, dialysis is living with me</a:t>
          </a:r>
          <a:endParaRPr lang="en-IE" sz="1800" kern="1200" dirty="0">
            <a:solidFill>
              <a:schemeClr val="tx1"/>
            </a:solidFill>
            <a:latin typeface="Lucida Handwriting" panose="03010101010101010101" pitchFamily="66" charset="0"/>
          </a:endParaRPr>
        </a:p>
      </dsp:txBody>
      <dsp:txXfrm>
        <a:off x="2875235" y="3711869"/>
        <a:ext cx="2570066" cy="1062595"/>
      </dsp:txXfrm>
    </dsp:sp>
    <dsp:sp modelId="{BB80E27D-068F-4E18-AFFB-901BF442B827}">
      <dsp:nvSpPr>
        <dsp:cNvPr id="0" name=""/>
        <dsp:cNvSpPr/>
      </dsp:nvSpPr>
      <dsp:spPr>
        <a:xfrm rot="13501361">
          <a:off x="3525692" y="3240189"/>
          <a:ext cx="18973" cy="5503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400" kern="1200"/>
        </a:p>
      </dsp:txBody>
      <dsp:txXfrm rot="10800000">
        <a:off x="3530550" y="3352274"/>
        <a:ext cx="13281" cy="330216"/>
      </dsp:txXfrm>
    </dsp:sp>
    <dsp:sp modelId="{8831AD60-70F4-40B6-B528-DBB0EB6D2D16}">
      <dsp:nvSpPr>
        <dsp:cNvPr id="0" name=""/>
        <dsp:cNvSpPr/>
      </dsp:nvSpPr>
      <dsp:spPr>
        <a:xfrm>
          <a:off x="484959" y="1559073"/>
          <a:ext cx="4234185" cy="2044861"/>
        </a:xfrm>
        <a:prstGeom prst="cloud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 smtClean="0">
              <a:solidFill>
                <a:schemeClr val="tx1"/>
              </a:solidFill>
              <a:latin typeface="Lucida Handwriting" panose="03010101010101010101" pitchFamily="66" charset="0"/>
            </a:rPr>
            <a:t>Each person has their own journey and we need to come together as  community, patient to patient</a:t>
          </a:r>
        </a:p>
      </dsp:txBody>
      <dsp:txXfrm>
        <a:off x="1068532" y="1867885"/>
        <a:ext cx="2765942" cy="1332473"/>
      </dsp:txXfrm>
    </dsp:sp>
    <dsp:sp modelId="{9A7170F3-398C-4D9F-8A89-715680C0D81E}">
      <dsp:nvSpPr>
        <dsp:cNvPr id="0" name=""/>
        <dsp:cNvSpPr/>
      </dsp:nvSpPr>
      <dsp:spPr>
        <a:xfrm rot="18883688">
          <a:off x="3526253" y="1336202"/>
          <a:ext cx="73515" cy="5503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400" kern="1200"/>
        </a:p>
      </dsp:txBody>
      <dsp:txXfrm>
        <a:off x="3529520" y="1454108"/>
        <a:ext cx="51461" cy="3302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66ADE0-CFC8-4932-B281-98193D2694BA}">
      <dsp:nvSpPr>
        <dsp:cNvPr id="0" name=""/>
        <dsp:cNvSpPr/>
      </dsp:nvSpPr>
      <dsp:spPr>
        <a:xfrm>
          <a:off x="2593020" y="73"/>
          <a:ext cx="3299459" cy="1704151"/>
        </a:xfrm>
        <a:prstGeom prst="cloud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i="1" kern="1200" dirty="0" smtClean="0">
              <a:solidFill>
                <a:schemeClr val="tx1"/>
              </a:solidFill>
              <a:latin typeface="Lucida Handwriting" panose="03010101010101010101" pitchFamily="66" charset="0"/>
            </a:rPr>
            <a:t>More information to GPs</a:t>
          </a:r>
        </a:p>
      </dsp:txBody>
      <dsp:txXfrm>
        <a:off x="3047765" y="257431"/>
        <a:ext cx="2155341" cy="1110460"/>
      </dsp:txXfrm>
    </dsp:sp>
    <dsp:sp modelId="{86945FBC-D921-4D6E-8451-F6B790035357}">
      <dsp:nvSpPr>
        <dsp:cNvPr id="0" name=""/>
        <dsp:cNvSpPr/>
      </dsp:nvSpPr>
      <dsp:spPr>
        <a:xfrm rot="2700000">
          <a:off x="5027392" y="1442990"/>
          <a:ext cx="187549" cy="5751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600" kern="1200"/>
        </a:p>
      </dsp:txBody>
      <dsp:txXfrm>
        <a:off x="5035632" y="1538127"/>
        <a:ext cx="131284" cy="345091"/>
      </dsp:txXfrm>
    </dsp:sp>
    <dsp:sp modelId="{1708F63E-ED1B-4E95-B598-B68662D86E5D}">
      <dsp:nvSpPr>
        <dsp:cNvPr id="0" name=""/>
        <dsp:cNvSpPr/>
      </dsp:nvSpPr>
      <dsp:spPr>
        <a:xfrm>
          <a:off x="3711966" y="1807948"/>
          <a:ext cx="4677316" cy="1704151"/>
        </a:xfrm>
        <a:prstGeom prst="cloud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i="1" kern="1200" dirty="0" smtClean="0">
              <a:solidFill>
                <a:schemeClr val="tx1"/>
              </a:solidFill>
              <a:latin typeface="Lucida Handwriting" panose="03010101010101010101" pitchFamily="66" charset="0"/>
            </a:rPr>
            <a:t>The nursing staff are brilliant</a:t>
          </a:r>
          <a:endParaRPr lang="en-IE" sz="1800" i="1" kern="1200" dirty="0">
            <a:solidFill>
              <a:schemeClr val="tx1"/>
            </a:solidFill>
            <a:latin typeface="Lucida Handwriting" panose="03010101010101010101" pitchFamily="66" charset="0"/>
          </a:endParaRPr>
        </a:p>
      </dsp:txBody>
      <dsp:txXfrm>
        <a:off x="4356613" y="2065306"/>
        <a:ext cx="3055413" cy="1110460"/>
      </dsp:txXfrm>
    </dsp:sp>
    <dsp:sp modelId="{C47E01E3-3510-483E-BC23-1210C0BCCC2A}">
      <dsp:nvSpPr>
        <dsp:cNvPr id="0" name=""/>
        <dsp:cNvSpPr/>
      </dsp:nvSpPr>
      <dsp:spPr>
        <a:xfrm rot="8111335">
          <a:off x="5011617" y="3303596"/>
          <a:ext cx="203396" cy="5751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600" kern="1200"/>
        </a:p>
      </dsp:txBody>
      <dsp:txXfrm rot="10800000">
        <a:off x="5063771" y="3397124"/>
        <a:ext cx="142377" cy="345091"/>
      </dsp:txXfrm>
    </dsp:sp>
    <dsp:sp modelId="{5CEAB9AC-8CBD-4AC6-B77C-8E56B589B01F}">
      <dsp:nvSpPr>
        <dsp:cNvPr id="0" name=""/>
        <dsp:cNvSpPr/>
      </dsp:nvSpPr>
      <dsp:spPr>
        <a:xfrm>
          <a:off x="2748409" y="3615896"/>
          <a:ext cx="2964610" cy="1704151"/>
        </a:xfrm>
        <a:prstGeom prst="cloud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i="1" kern="1200" dirty="0" smtClean="0">
              <a:solidFill>
                <a:schemeClr val="tx1"/>
              </a:solidFill>
              <a:latin typeface="Lucida Handwriting" panose="03010101010101010101" pitchFamily="66" charset="0"/>
            </a:rPr>
            <a:t>Parking is an issue</a:t>
          </a:r>
        </a:p>
      </dsp:txBody>
      <dsp:txXfrm>
        <a:off x="3157004" y="3873254"/>
        <a:ext cx="1936604" cy="1110460"/>
      </dsp:txXfrm>
    </dsp:sp>
    <dsp:sp modelId="{832E4AB5-CDF4-428B-AEB5-085E690101D6}">
      <dsp:nvSpPr>
        <dsp:cNvPr id="0" name=""/>
        <dsp:cNvSpPr/>
      </dsp:nvSpPr>
      <dsp:spPr>
        <a:xfrm rot="2487424">
          <a:off x="3454707" y="3572019"/>
          <a:ext cx="174646" cy="5751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600" kern="1200"/>
        </a:p>
      </dsp:txBody>
      <dsp:txXfrm>
        <a:off x="3461271" y="3669705"/>
        <a:ext cx="122252" cy="345091"/>
      </dsp:txXfrm>
    </dsp:sp>
    <dsp:sp modelId="{1C168852-C109-4C8E-808D-740A55924129}">
      <dsp:nvSpPr>
        <dsp:cNvPr id="0" name=""/>
        <dsp:cNvSpPr/>
      </dsp:nvSpPr>
      <dsp:spPr>
        <a:xfrm>
          <a:off x="0" y="1028784"/>
          <a:ext cx="4455692" cy="3339745"/>
        </a:xfrm>
        <a:prstGeom prst="cloud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i="1" kern="1200" dirty="0" smtClean="0">
              <a:solidFill>
                <a:schemeClr val="tx1"/>
              </a:solidFill>
              <a:latin typeface="Lucida Handwriting" panose="03010101010101010101" pitchFamily="66" charset="0"/>
              <a:cs typeface="Consolas" panose="020B0609020204030204" pitchFamily="49" charset="0"/>
            </a:rPr>
            <a:t>Reiterate the importance of open communication, education, in building rapport in helping to manage patients and families anxieties</a:t>
          </a:r>
        </a:p>
      </dsp:txBody>
      <dsp:txXfrm>
        <a:off x="614102" y="1533147"/>
        <a:ext cx="2910639" cy="2176246"/>
      </dsp:txXfrm>
    </dsp:sp>
    <dsp:sp modelId="{82D0E21A-7756-4EB7-B657-9C3FBEE05A87}">
      <dsp:nvSpPr>
        <dsp:cNvPr id="0" name=""/>
        <dsp:cNvSpPr/>
      </dsp:nvSpPr>
      <dsp:spPr>
        <a:xfrm rot="8249825">
          <a:off x="3464729" y="1209858"/>
          <a:ext cx="147775" cy="5751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600" kern="1200"/>
        </a:p>
      </dsp:txBody>
      <dsp:txXfrm rot="10800000">
        <a:off x="3503237" y="1309912"/>
        <a:ext cx="103443" cy="3450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2977" y="1760591"/>
            <a:ext cx="7766936" cy="1646302"/>
          </a:xfrm>
        </p:spPr>
        <p:txBody>
          <a:bodyPr/>
          <a:lstStyle/>
          <a:p>
            <a:pPr algn="ctr"/>
            <a:r>
              <a:rPr lang="en-IE" dirty="0" smtClean="0"/>
              <a:t>Patient Engagement:</a:t>
            </a:r>
            <a:br>
              <a:rPr lang="en-IE" dirty="0" smtClean="0"/>
            </a:br>
            <a:r>
              <a:rPr lang="en-IE" i="1" dirty="0" smtClean="0"/>
              <a:t>The Renal Experience</a:t>
            </a:r>
            <a:endParaRPr lang="en-IE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Eileen </a:t>
            </a:r>
            <a:r>
              <a:rPr lang="en-IE" dirty="0" err="1" smtClean="0"/>
              <a:t>McBrearty</a:t>
            </a:r>
            <a:endParaRPr lang="en-IE" dirty="0"/>
          </a:p>
        </p:txBody>
      </p:sp>
      <p:pic>
        <p:nvPicPr>
          <p:cNvPr id="4" name="Picture 3" descr="http://arpssepac.files.wordpress.com/2013/04/meetin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4569" y="3644720"/>
            <a:ext cx="3374265" cy="2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146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What did we expect?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sz="2400" dirty="0" smtClean="0"/>
              <a:t>Expected criticism </a:t>
            </a:r>
            <a:r>
              <a:rPr lang="en-IE" sz="2400" dirty="0"/>
              <a:t>of the health services, of the hospital &amp; the </a:t>
            </a:r>
            <a:r>
              <a:rPr lang="en-IE" sz="2400" dirty="0" smtClean="0"/>
              <a:t>directorate</a:t>
            </a:r>
            <a:endParaRPr lang="en-IE" sz="2400" dirty="0"/>
          </a:p>
          <a:p>
            <a:r>
              <a:rPr lang="en-IE" sz="2400" dirty="0"/>
              <a:t>Expected </a:t>
            </a:r>
            <a:r>
              <a:rPr lang="en-IE" sz="2400" dirty="0" smtClean="0"/>
              <a:t>some negativity</a:t>
            </a:r>
          </a:p>
          <a:p>
            <a:r>
              <a:rPr lang="en-IE" sz="2400" dirty="0"/>
              <a:t>Expected transport issues to </a:t>
            </a:r>
            <a:r>
              <a:rPr lang="en-IE" sz="2400" dirty="0" smtClean="0"/>
              <a:t>dominate</a:t>
            </a:r>
            <a:endParaRPr lang="en-IE" sz="2400" dirty="0"/>
          </a:p>
          <a:p>
            <a:r>
              <a:rPr lang="en-IE" sz="2400" dirty="0" smtClean="0"/>
              <a:t>Concern </a:t>
            </a:r>
            <a:r>
              <a:rPr lang="en-IE" sz="2400" dirty="0"/>
              <a:t>about staff reaction to the feedback </a:t>
            </a:r>
            <a:endParaRPr lang="en-IE" sz="2400" dirty="0" smtClean="0"/>
          </a:p>
          <a:p>
            <a:r>
              <a:rPr lang="en-IE" sz="2400" dirty="0" smtClean="0"/>
              <a:t>Expected </a:t>
            </a:r>
            <a:r>
              <a:rPr lang="en-IE" sz="2400" dirty="0"/>
              <a:t>some positives given the strength of the relationship between patients &amp; staff over a long period</a:t>
            </a:r>
          </a:p>
          <a:p>
            <a:r>
              <a:rPr lang="en-IE" sz="2400" dirty="0"/>
              <a:t>Expected the feedback to be more confined to TUN directorate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687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On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/>
              <a:t>38 patients and </a:t>
            </a:r>
            <a:r>
              <a:rPr lang="en-IE" sz="2400" dirty="0" smtClean="0"/>
              <a:t>families </a:t>
            </a:r>
            <a:r>
              <a:rPr lang="en-IE" sz="2400" dirty="0"/>
              <a:t>on the day </a:t>
            </a:r>
          </a:p>
          <a:p>
            <a:r>
              <a:rPr lang="en-IE" sz="2400" dirty="0"/>
              <a:t>Advocacy group, Satellite </a:t>
            </a:r>
            <a:r>
              <a:rPr lang="en-IE" sz="2400" dirty="0" smtClean="0"/>
              <a:t>Haemodialysis </a:t>
            </a:r>
            <a:r>
              <a:rPr lang="en-IE" sz="2400" dirty="0"/>
              <a:t>and </a:t>
            </a:r>
            <a:r>
              <a:rPr lang="en-IE" sz="2400" dirty="0" smtClean="0"/>
              <a:t>PHNs </a:t>
            </a:r>
            <a:r>
              <a:rPr lang="en-IE" sz="2400" dirty="0"/>
              <a:t>from the community</a:t>
            </a:r>
          </a:p>
          <a:p>
            <a:r>
              <a:rPr lang="en-IE" sz="2400" dirty="0"/>
              <a:t>Senior management attended on the day and TUN MDT </a:t>
            </a:r>
            <a:r>
              <a:rPr lang="en-IE" sz="2400" dirty="0" smtClean="0"/>
              <a:t>including:</a:t>
            </a:r>
          </a:p>
          <a:p>
            <a:r>
              <a:rPr lang="en-IE" sz="2400" dirty="0" smtClean="0"/>
              <a:t>Catering, HCA, Chaplaincy, Pharmacy, OT, Physio, Medical, Nursing</a:t>
            </a:r>
            <a:r>
              <a:rPr lang="en-IE" sz="2400" dirty="0"/>
              <a:t> </a:t>
            </a:r>
            <a:r>
              <a:rPr lang="en-IE" sz="2400" dirty="0" smtClean="0"/>
              <a:t>and Patient Representatives office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1589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473242"/>
          </a:xfrm>
        </p:spPr>
        <p:txBody>
          <a:bodyPr>
            <a:normAutofit fontScale="90000"/>
          </a:bodyPr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7537"/>
            <a:ext cx="8596668" cy="5077326"/>
          </a:xfrm>
        </p:spPr>
        <p:txBody>
          <a:bodyPr>
            <a:noAutofit/>
          </a:bodyPr>
          <a:lstStyle/>
          <a:p>
            <a:endParaRPr lang="en-IE" sz="2400" dirty="0" smtClean="0"/>
          </a:p>
          <a:p>
            <a:endParaRPr lang="en-IE" sz="2400" dirty="0" smtClean="0"/>
          </a:p>
          <a:p>
            <a:endParaRPr lang="en-IE" sz="2400" dirty="0" smtClean="0"/>
          </a:p>
          <a:p>
            <a:r>
              <a:rPr lang="en-IE" sz="2400" dirty="0" smtClean="0"/>
              <a:t>Facilitator and scribe at each table</a:t>
            </a:r>
          </a:p>
          <a:p>
            <a:r>
              <a:rPr lang="en-IE" sz="2400" dirty="0" smtClean="0"/>
              <a:t>Graphic artist capturing discussions and depicting same on posters </a:t>
            </a:r>
          </a:p>
          <a:p>
            <a:r>
              <a:rPr lang="en-IE" sz="2400" dirty="0" smtClean="0"/>
              <a:t>Informal environment established</a:t>
            </a:r>
          </a:p>
          <a:p>
            <a:r>
              <a:rPr lang="en-IE" sz="2400" dirty="0" smtClean="0"/>
              <a:t>MDT staff where possible did not sit at table of the area they worked in. </a:t>
            </a:r>
          </a:p>
          <a:p>
            <a:endParaRPr lang="en-IE" sz="2400" dirty="0"/>
          </a:p>
        </p:txBody>
      </p:sp>
      <p:pic>
        <p:nvPicPr>
          <p:cNvPr id="7174" name="Picture 6" descr="C:\Users\eileenmcbrearty\AppData\Local\Microsoft\Windows\Temporary Internet Files\Content.IE5\A7VZTYBJ\MC90043985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99472" y="1180166"/>
            <a:ext cx="1828800" cy="1377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520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652"/>
          </a:xfrm>
        </p:spPr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9103"/>
            <a:ext cx="8596668" cy="4412260"/>
          </a:xfrm>
        </p:spPr>
        <p:txBody>
          <a:bodyPr/>
          <a:lstStyle/>
          <a:p>
            <a:r>
              <a:rPr lang="en-IE" sz="2400" dirty="0" smtClean="0"/>
              <a:t>3 conversations held relating to the experience of the service: </a:t>
            </a:r>
          </a:p>
          <a:p>
            <a:endParaRPr lang="en-IE" sz="2400" dirty="0" smtClean="0"/>
          </a:p>
          <a:p>
            <a:r>
              <a:rPr lang="en-IE" sz="2400" dirty="0" smtClean="0"/>
              <a:t>Before you came into hospital: </a:t>
            </a:r>
          </a:p>
          <a:p>
            <a:r>
              <a:rPr lang="en-IE" sz="2400" dirty="0" smtClean="0"/>
              <a:t>Experience during your stay in hospital</a:t>
            </a:r>
          </a:p>
          <a:p>
            <a:r>
              <a:rPr lang="en-IE" sz="2400" dirty="0" smtClean="0"/>
              <a:t>What it was like on leaving the hospital and aftercare</a:t>
            </a:r>
          </a:p>
          <a:p>
            <a:endParaRPr lang="en-IE" dirty="0"/>
          </a:p>
        </p:txBody>
      </p:sp>
      <p:pic>
        <p:nvPicPr>
          <p:cNvPr id="5122" name="Picture 2" descr="C:\Users\eileenmcbrearty\AppData\Local\Microsoft\Windows\Temporary Internet Files\Content.IE5\C7R4ZWTU\MC90036098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9436" y="4442127"/>
            <a:ext cx="2040608" cy="1588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Pre hospital experience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Access to treatment</a:t>
            </a:r>
          </a:p>
          <a:p>
            <a:r>
              <a:rPr lang="en-IE" sz="2400" dirty="0" smtClean="0"/>
              <a:t>Access to health care professionals</a:t>
            </a:r>
          </a:p>
          <a:p>
            <a:r>
              <a:rPr lang="en-IE" sz="2400" dirty="0" smtClean="0"/>
              <a:t>Waiting times</a:t>
            </a:r>
          </a:p>
          <a:p>
            <a:r>
              <a:rPr lang="en-IE" sz="2400" dirty="0" smtClean="0"/>
              <a:t>Provision of Information</a:t>
            </a:r>
          </a:p>
          <a:p>
            <a:r>
              <a:rPr lang="en-IE" sz="2400" dirty="0" smtClean="0"/>
              <a:t>Participation in self care</a:t>
            </a:r>
          </a:p>
          <a:p>
            <a:r>
              <a:rPr lang="en-IE" sz="2400" dirty="0" smtClean="0"/>
              <a:t>Any other areas which patients feel are important</a:t>
            </a:r>
          </a:p>
          <a:p>
            <a:endParaRPr lang="en-IE" dirty="0"/>
          </a:p>
        </p:txBody>
      </p:sp>
      <p:pic>
        <p:nvPicPr>
          <p:cNvPr id="2050" name="Picture 2" descr="C:\Users\eileenmcbrearty\AppData\Local\Microsoft\Windows\Temporary Internet Files\Content.IE5\3O59ZPXY\MC90028686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1271" y="2075773"/>
            <a:ext cx="1738265" cy="1738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176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Patient and family experience in Beaumont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sz="2400" dirty="0" smtClean="0"/>
              <a:t>Reflecting the entire journey</a:t>
            </a:r>
          </a:p>
          <a:p>
            <a:r>
              <a:rPr lang="en-IE" sz="2400" dirty="0" smtClean="0"/>
              <a:t>Communication</a:t>
            </a:r>
          </a:p>
          <a:p>
            <a:r>
              <a:rPr lang="en-IE" sz="2400" dirty="0" smtClean="0"/>
              <a:t>Participation in self care</a:t>
            </a:r>
          </a:p>
          <a:p>
            <a:r>
              <a:rPr lang="en-IE" sz="2400" dirty="0" smtClean="0"/>
              <a:t>Diagnostics</a:t>
            </a:r>
          </a:p>
          <a:p>
            <a:r>
              <a:rPr lang="en-IE" sz="2400" dirty="0" smtClean="0"/>
              <a:t>Catering</a:t>
            </a:r>
          </a:p>
          <a:p>
            <a:r>
              <a:rPr lang="en-IE" sz="2400" dirty="0" smtClean="0"/>
              <a:t>Confidentiality</a:t>
            </a:r>
          </a:p>
          <a:p>
            <a:r>
              <a:rPr lang="en-IE" sz="2400" dirty="0" smtClean="0"/>
              <a:t>Dignity and Respect</a:t>
            </a:r>
          </a:p>
          <a:p>
            <a:r>
              <a:rPr lang="en-IE" sz="2400" dirty="0" smtClean="0"/>
              <a:t>Privacy</a:t>
            </a:r>
            <a:endParaRPr lang="en-IE" sz="2400" dirty="0"/>
          </a:p>
        </p:txBody>
      </p:sp>
      <p:pic>
        <p:nvPicPr>
          <p:cNvPr id="1026" name="Picture 2" descr="C:\Users\eileenmcbrearty\AppData\Local\Microsoft\Windows\Temporary Internet Files\Content.IE5\A7VZTYBJ\MC90035905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5295" y="2754468"/>
            <a:ext cx="1655978" cy="18223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426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Discharge from Beaumont</a:t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 smtClean="0"/>
              <a:t>Patient participation and self care</a:t>
            </a:r>
          </a:p>
          <a:p>
            <a:r>
              <a:rPr lang="en-IE" sz="2400" dirty="0"/>
              <a:t>Information given to patient/family</a:t>
            </a:r>
          </a:p>
          <a:p>
            <a:r>
              <a:rPr lang="en-IE" sz="2400" dirty="0" smtClean="0"/>
              <a:t>Follow up post discharge</a:t>
            </a:r>
          </a:p>
          <a:p>
            <a:r>
              <a:rPr lang="en-IE" sz="2400" dirty="0" smtClean="0"/>
              <a:t>Services provided</a:t>
            </a:r>
          </a:p>
          <a:p>
            <a:r>
              <a:rPr lang="en-IE" sz="2400" dirty="0" smtClean="0"/>
              <a:t>Links to other services</a:t>
            </a:r>
          </a:p>
        </p:txBody>
      </p:sp>
      <p:pic>
        <p:nvPicPr>
          <p:cNvPr id="3074" name="Picture 2" descr="C:\Users\eileenmcbrearty\AppData\Local\Microsoft\Windows\Temporary Internet Files\Content.IE5\3O59ZPXY\MC90023965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6290" y="2358883"/>
            <a:ext cx="1730959" cy="1344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906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What we got on the Day?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Extremely </a:t>
            </a:r>
            <a:r>
              <a:rPr lang="en-IE" sz="2400" dirty="0"/>
              <a:t>energised, relaxed, feel-good vibe in the room, great openness, positive buzz in the </a:t>
            </a:r>
            <a:r>
              <a:rPr lang="en-IE" sz="2400" dirty="0" smtClean="0"/>
              <a:t>room.</a:t>
            </a:r>
            <a:endParaRPr lang="en-IE" sz="2400" dirty="0"/>
          </a:p>
          <a:p>
            <a:r>
              <a:rPr lang="en-IE" sz="2400" dirty="0"/>
              <a:t>Incredible turnout of patients, family and MDT </a:t>
            </a:r>
            <a:r>
              <a:rPr lang="en-IE" sz="2400" dirty="0" smtClean="0"/>
              <a:t>staff.</a:t>
            </a:r>
            <a:endParaRPr lang="en-IE" sz="2400" dirty="0"/>
          </a:p>
          <a:p>
            <a:r>
              <a:rPr lang="en-IE" sz="2400" dirty="0"/>
              <a:t>Well supported by Senior Management &amp; Medical </a:t>
            </a:r>
            <a:r>
              <a:rPr lang="en-IE" sz="2400" dirty="0" smtClean="0"/>
              <a:t>Leadership.</a:t>
            </a:r>
            <a:endParaRPr lang="en-IE" sz="2400" dirty="0"/>
          </a:p>
          <a:p>
            <a:r>
              <a:rPr lang="en-IE" sz="2400" dirty="0"/>
              <a:t>Buzzing conversations at every </a:t>
            </a:r>
            <a:r>
              <a:rPr lang="en-IE" sz="2400" dirty="0" smtClean="0"/>
              <a:t>table.</a:t>
            </a:r>
            <a:endParaRPr lang="en-IE" sz="24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5203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67559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Before coming into hospital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18290"/>
            <a:ext cx="8596668" cy="4223072"/>
          </a:xfrm>
        </p:spPr>
        <p:txBody>
          <a:bodyPr>
            <a:normAutofit/>
          </a:bodyPr>
          <a:lstStyle/>
          <a:p>
            <a:r>
              <a:rPr lang="en-IE" sz="2400" dirty="0" smtClean="0"/>
              <a:t>Beaumont </a:t>
            </a:r>
            <a:r>
              <a:rPr lang="en-IE" sz="2400" dirty="0" smtClean="0"/>
              <a:t>books, </a:t>
            </a:r>
            <a:r>
              <a:rPr lang="en-IE" sz="2400" dirty="0" smtClean="0"/>
              <a:t>website and videos very useful, be aware of presumed knowledge</a:t>
            </a:r>
          </a:p>
          <a:p>
            <a:r>
              <a:rPr lang="en-IE" sz="2400" dirty="0" smtClean="0"/>
              <a:t>Buddy system</a:t>
            </a:r>
          </a:p>
          <a:p>
            <a:r>
              <a:rPr lang="en-IE" sz="2400" dirty="0" smtClean="0"/>
              <a:t>Renal Day Care great service</a:t>
            </a:r>
          </a:p>
          <a:p>
            <a:r>
              <a:rPr lang="en-IE" sz="2400" dirty="0" smtClean="0"/>
              <a:t>Streamlining processes/workup, </a:t>
            </a:r>
          </a:p>
          <a:p>
            <a:r>
              <a:rPr lang="en-IE" sz="2400" dirty="0" smtClean="0"/>
              <a:t>OPD waiting times and  transplant waiting times</a:t>
            </a:r>
          </a:p>
          <a:p>
            <a:r>
              <a:rPr lang="en-IE" sz="2400" dirty="0" smtClean="0"/>
              <a:t>Communication – mixed </a:t>
            </a:r>
            <a:r>
              <a:rPr lang="en-IE" sz="2400" dirty="0" smtClean="0"/>
              <a:t>feedback, </a:t>
            </a:r>
            <a:r>
              <a:rPr lang="en-IE" sz="2400" dirty="0" smtClean="0"/>
              <a:t>IKA great resource</a:t>
            </a:r>
          </a:p>
          <a:p>
            <a:r>
              <a:rPr lang="en-IE" sz="2400" dirty="0" smtClean="0"/>
              <a:t>“</a:t>
            </a:r>
            <a:r>
              <a:rPr lang="en-IE" sz="2400" dirty="0" smtClean="0"/>
              <a:t>GP’s </a:t>
            </a:r>
            <a:r>
              <a:rPr lang="en-IE" sz="2400" dirty="0" smtClean="0"/>
              <a:t>don’t understand renal”, slow referrals to Nephrology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6234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Experience during stay in hospital</a:t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5834"/>
            <a:ext cx="8596668" cy="4845269"/>
          </a:xfrm>
        </p:spPr>
        <p:txBody>
          <a:bodyPr>
            <a:normAutofit fontScale="92500" lnSpcReduction="20000"/>
          </a:bodyPr>
          <a:lstStyle/>
          <a:p>
            <a:r>
              <a:rPr lang="en-IE" sz="2400" dirty="0" smtClean="0"/>
              <a:t>Felt well supported and safe and sense of being cared for </a:t>
            </a:r>
          </a:p>
          <a:p>
            <a:r>
              <a:rPr lang="en-IE" sz="2400" dirty="0" smtClean="0"/>
              <a:t>Good education, questions encouraged </a:t>
            </a:r>
          </a:p>
          <a:p>
            <a:r>
              <a:rPr lang="en-IE" sz="2400" dirty="0" smtClean="0"/>
              <a:t>Accessing renal service directly in Beaumont could be frustrating, use of regional hospital or ED can be </a:t>
            </a:r>
            <a:r>
              <a:rPr lang="en-IE" sz="2400" dirty="0" smtClean="0"/>
              <a:t>difficult</a:t>
            </a:r>
            <a:endParaRPr lang="en-IE" sz="2400" dirty="0" smtClean="0"/>
          </a:p>
          <a:p>
            <a:r>
              <a:rPr lang="en-IE" sz="2400" dirty="0" smtClean="0"/>
              <a:t>Food – could be improved, difficult on renal diet</a:t>
            </a:r>
          </a:p>
          <a:p>
            <a:r>
              <a:rPr lang="en-IE" sz="2400" dirty="0" smtClean="0"/>
              <a:t>Car parking very expensive</a:t>
            </a:r>
          </a:p>
          <a:p>
            <a:r>
              <a:rPr lang="en-IE" sz="2400" i="1" dirty="0" smtClean="0"/>
              <a:t>Magic curtain of silence</a:t>
            </a:r>
          </a:p>
          <a:p>
            <a:r>
              <a:rPr lang="en-IE" sz="2400" dirty="0" smtClean="0"/>
              <a:t>Environmental</a:t>
            </a:r>
          </a:p>
          <a:p>
            <a:r>
              <a:rPr lang="en-IE" sz="2400" dirty="0" smtClean="0"/>
              <a:t>Medical jargon   </a:t>
            </a:r>
          </a:p>
          <a:p>
            <a:r>
              <a:rPr lang="en-IE" sz="2400" dirty="0" smtClean="0"/>
              <a:t>Hardworking staff with low turnover, consistency key for CKD population</a:t>
            </a:r>
          </a:p>
          <a:p>
            <a:r>
              <a:rPr lang="en-IE" sz="2400" dirty="0" smtClean="0"/>
              <a:t>Emotional support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5308"/>
            <a:ext cx="8596668" cy="193182"/>
          </a:xfrm>
        </p:spPr>
        <p:txBody>
          <a:bodyPr>
            <a:normAutofit fontScale="90000"/>
          </a:bodyPr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240" y="1262130"/>
            <a:ext cx="8596668" cy="4804990"/>
          </a:xfrm>
        </p:spPr>
        <p:txBody>
          <a:bodyPr>
            <a:normAutofit/>
          </a:bodyPr>
          <a:lstStyle/>
          <a:p>
            <a:r>
              <a:rPr lang="en-IE" sz="2400" dirty="0" smtClean="0"/>
              <a:t>A quality service focuses on Person-Centred Care and Support </a:t>
            </a:r>
            <a:r>
              <a:rPr lang="en-IE" sz="2400" b="1" dirty="0" smtClean="0"/>
              <a:t>(National Standards for Safer Better Healthcare 2012).</a:t>
            </a:r>
            <a:endParaRPr lang="en-IE" sz="2400" dirty="0" smtClean="0"/>
          </a:p>
          <a:p>
            <a:r>
              <a:rPr lang="en-IE" sz="2400" dirty="0" smtClean="0"/>
              <a:t>This </a:t>
            </a:r>
            <a:r>
              <a:rPr lang="en-IE" sz="2400" dirty="0"/>
              <a:t>takes into account the needs and preferences of service users and </a:t>
            </a:r>
            <a:r>
              <a:rPr lang="en-IE" sz="2400" dirty="0" smtClean="0"/>
              <a:t>involves service users.</a:t>
            </a:r>
          </a:p>
          <a:p>
            <a:r>
              <a:rPr lang="en-IE" sz="2400" dirty="0" smtClean="0"/>
              <a:t>It means having the patient voice heard at every level of service.</a:t>
            </a:r>
          </a:p>
          <a:p>
            <a:r>
              <a:rPr lang="en-IE" sz="2400" dirty="0" smtClean="0"/>
              <a:t>The goal is for patient partnership in their own care and in the processes of designing and delivering care.</a:t>
            </a:r>
          </a:p>
          <a:p>
            <a:pPr marL="0" indent="0">
              <a:buNone/>
            </a:pPr>
            <a:r>
              <a:rPr lang="en-IE" dirty="0" smtClean="0"/>
              <a:t> 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8699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What it was like on leaving the hospital and aftercare</a:t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 </a:t>
            </a:r>
            <a:r>
              <a:rPr lang="en-IE" sz="2400" dirty="0" smtClean="0"/>
              <a:t>“felt at sea”, “alone</a:t>
            </a:r>
            <a:r>
              <a:rPr lang="en-IE" sz="2400" dirty="0" smtClean="0"/>
              <a:t>” </a:t>
            </a:r>
            <a:endParaRPr lang="en-IE" sz="2400" dirty="0" smtClean="0"/>
          </a:p>
          <a:p>
            <a:r>
              <a:rPr lang="en-IE" sz="2400" dirty="0" smtClean="0"/>
              <a:t>No PHN follow </a:t>
            </a:r>
            <a:r>
              <a:rPr lang="en-IE" sz="2400" dirty="0" smtClean="0"/>
              <a:t>up</a:t>
            </a:r>
            <a:endParaRPr lang="en-IE" sz="2400" dirty="0" smtClean="0"/>
          </a:p>
          <a:p>
            <a:r>
              <a:rPr lang="en-IE" sz="2400" dirty="0" smtClean="0"/>
              <a:t>Good information given</a:t>
            </a:r>
          </a:p>
          <a:p>
            <a:r>
              <a:rPr lang="en-IE" sz="2400" dirty="0" smtClean="0"/>
              <a:t>Family aware of supports available, out of hours </a:t>
            </a:r>
            <a:r>
              <a:rPr lang="en-IE" sz="2400" smtClean="0"/>
              <a:t>telephone</a:t>
            </a:r>
            <a:r>
              <a:rPr lang="en-IE" sz="2400"/>
              <a:t> </a:t>
            </a:r>
            <a:r>
              <a:rPr lang="en-IE" sz="2400" smtClean="0"/>
              <a:t>service</a:t>
            </a:r>
            <a:endParaRPr lang="en-IE" sz="2400" dirty="0" smtClean="0"/>
          </a:p>
          <a:p>
            <a:r>
              <a:rPr lang="en-IE" sz="2400" dirty="0" smtClean="0"/>
              <a:t>Community physio wait times</a:t>
            </a:r>
          </a:p>
          <a:p>
            <a:r>
              <a:rPr lang="en-IE" sz="2400" dirty="0" smtClean="0"/>
              <a:t>Being aware of medication changes</a:t>
            </a:r>
          </a:p>
          <a:p>
            <a:r>
              <a:rPr lang="en-IE" sz="2400" dirty="0" smtClean="0"/>
              <a:t>Renal Day Care fantastic service</a:t>
            </a:r>
          </a:p>
          <a:p>
            <a:r>
              <a:rPr lang="en-IE" sz="2400" dirty="0" smtClean="0"/>
              <a:t>Rejection episodes frightening 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2833"/>
          </a:xfrm>
        </p:spPr>
        <p:txBody>
          <a:bodyPr>
            <a:normAutofit fontScale="90000"/>
          </a:bodyPr>
          <a:lstStyle/>
          <a:p>
            <a:r>
              <a:rPr lang="en-IE" b="1" dirty="0" smtClean="0"/>
              <a:t>Themes </a:t>
            </a:r>
            <a:r>
              <a:rPr lang="en-IE" b="1" dirty="0"/>
              <a:t>Emerging: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3040"/>
            <a:ext cx="8596668" cy="4578323"/>
          </a:xfrm>
        </p:spPr>
        <p:txBody>
          <a:bodyPr>
            <a:normAutofit/>
          </a:bodyPr>
          <a:lstStyle/>
          <a:p>
            <a:r>
              <a:rPr lang="en-IE" sz="2600" b="1" dirty="0" smtClean="0"/>
              <a:t>Community/Hospital </a:t>
            </a:r>
            <a:r>
              <a:rPr lang="en-IE" sz="2600" b="1" dirty="0"/>
              <a:t>interface</a:t>
            </a:r>
            <a:r>
              <a:rPr lang="en-IE" sz="2600" dirty="0"/>
              <a:t>: need for greater engagement &amp; education for GPs &amp; PHNs</a:t>
            </a:r>
          </a:p>
          <a:p>
            <a:r>
              <a:rPr lang="en-IE" sz="2600" b="1" dirty="0"/>
              <a:t>Earlier referrals</a:t>
            </a:r>
          </a:p>
          <a:p>
            <a:r>
              <a:rPr lang="en-IE" sz="2600" b="1" dirty="0"/>
              <a:t>Self </a:t>
            </a:r>
            <a:r>
              <a:rPr lang="en-IE" sz="2600" b="1" dirty="0" smtClean="0"/>
              <a:t>Care: </a:t>
            </a:r>
            <a:r>
              <a:rPr lang="en-IE" sz="2600" dirty="0" smtClean="0"/>
              <a:t>improving empowerment </a:t>
            </a:r>
            <a:r>
              <a:rPr lang="en-IE" sz="2600" dirty="0"/>
              <a:t>of patient &amp; </a:t>
            </a:r>
            <a:r>
              <a:rPr lang="en-IE" sz="2600" dirty="0" smtClean="0"/>
              <a:t>family, Buddy System</a:t>
            </a:r>
            <a:endParaRPr lang="en-IE" sz="2600" dirty="0"/>
          </a:p>
          <a:p>
            <a:r>
              <a:rPr lang="en-IE" sz="2600" b="1" dirty="0"/>
              <a:t>Access to </a:t>
            </a:r>
            <a:r>
              <a:rPr lang="en-IE" sz="2600" dirty="0" smtClean="0"/>
              <a:t>Information and Education</a:t>
            </a:r>
          </a:p>
          <a:p>
            <a:r>
              <a:rPr lang="en-IE" sz="2600" b="1" dirty="0" smtClean="0"/>
              <a:t>Communication</a:t>
            </a:r>
            <a:endParaRPr lang="en-IE" sz="2600" b="1" dirty="0"/>
          </a:p>
          <a:p>
            <a:r>
              <a:rPr lang="en-IE" sz="2600" dirty="0" smtClean="0"/>
              <a:t>Importance of </a:t>
            </a:r>
            <a:r>
              <a:rPr lang="en-IE" sz="2600" b="1" dirty="0" smtClean="0"/>
              <a:t>Emotional </a:t>
            </a:r>
            <a:r>
              <a:rPr lang="en-IE" sz="2600" b="1" dirty="0"/>
              <a:t>Support</a:t>
            </a:r>
          </a:p>
          <a:p>
            <a:r>
              <a:rPr lang="en-IE" sz="2600" b="1" dirty="0" smtClean="0"/>
              <a:t>Transport and parking issue</a:t>
            </a:r>
            <a:endParaRPr lang="en-IE" sz="2600" b="1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1115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5900"/>
            <a:ext cx="8596668" cy="1320800"/>
          </a:xfrm>
        </p:spPr>
        <p:txBody>
          <a:bodyPr/>
          <a:lstStyle/>
          <a:p>
            <a:r>
              <a:rPr lang="en-IE" dirty="0" smtClean="0"/>
              <a:t>What I learned on the day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238937"/>
              </p:ext>
            </p:extLst>
          </p:nvPr>
        </p:nvGraphicFramePr>
        <p:xfrm>
          <a:off x="677690" y="1228299"/>
          <a:ext cx="8596312" cy="5096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610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5900"/>
            <a:ext cx="8596668" cy="1320800"/>
          </a:xfrm>
        </p:spPr>
        <p:txBody>
          <a:bodyPr/>
          <a:lstStyle/>
          <a:p>
            <a:r>
              <a:rPr lang="en-IE" dirty="0" smtClean="0"/>
              <a:t>What I learned on the day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037668"/>
              </p:ext>
            </p:extLst>
          </p:nvPr>
        </p:nvGraphicFramePr>
        <p:xfrm>
          <a:off x="677690" y="1004553"/>
          <a:ext cx="8596312" cy="5320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792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can I do differently after today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9619"/>
            <a:ext cx="8596668" cy="4462240"/>
          </a:xfrm>
        </p:spPr>
        <p:txBody>
          <a:bodyPr>
            <a:noAutofit/>
          </a:bodyPr>
          <a:lstStyle/>
          <a:p>
            <a:r>
              <a:rPr lang="en-IE" sz="2400" b="1" dirty="0" smtClean="0"/>
              <a:t>Keep positive</a:t>
            </a:r>
            <a:r>
              <a:rPr lang="en-IE" sz="2400" dirty="0" smtClean="0"/>
              <a:t>, emphasise what a person CAN do</a:t>
            </a:r>
          </a:p>
          <a:p>
            <a:endParaRPr lang="en-IE" sz="2400" dirty="0" smtClean="0"/>
          </a:p>
          <a:p>
            <a:r>
              <a:rPr lang="en-IE" sz="2400" b="1" dirty="0" smtClean="0"/>
              <a:t>Nutrition</a:t>
            </a:r>
            <a:r>
              <a:rPr lang="en-IE" sz="2400" dirty="0" smtClean="0"/>
              <a:t> – Review catering menu in hospital</a:t>
            </a:r>
          </a:p>
          <a:p>
            <a:endParaRPr lang="en-IE" sz="2400" dirty="0" smtClean="0"/>
          </a:p>
          <a:p>
            <a:r>
              <a:rPr lang="en-IE" sz="2400" b="1" dirty="0" smtClean="0"/>
              <a:t>Increase Peer support </a:t>
            </a:r>
            <a:r>
              <a:rPr lang="en-IE" sz="2400" dirty="0" smtClean="0"/>
              <a:t>– give as much support to each other as possible, allow patients to network</a:t>
            </a:r>
          </a:p>
          <a:p>
            <a:pPr marL="0" indent="0">
              <a:buNone/>
            </a:pPr>
            <a:endParaRPr lang="en-IE" sz="2400" dirty="0" smtClean="0"/>
          </a:p>
          <a:p>
            <a:r>
              <a:rPr lang="en-IE" sz="2400" b="1" dirty="0" smtClean="0"/>
              <a:t>Importance of Communication </a:t>
            </a:r>
            <a:r>
              <a:rPr lang="en-IE" sz="2400" dirty="0" smtClean="0"/>
              <a:t>– good communication is vital throughout the journey, need to treat patients as individuals </a:t>
            </a:r>
          </a:p>
        </p:txBody>
      </p:sp>
    </p:spTree>
    <p:extLst>
      <p:ext uri="{BB962C8B-B14F-4D97-AF65-F5344CB8AC3E}">
        <p14:creationId xmlns:p14="http://schemas.microsoft.com/office/powerpoint/2010/main" val="423701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69194"/>
          </a:xfrm>
        </p:spPr>
        <p:txBody>
          <a:bodyPr>
            <a:normAutofit fontScale="90000"/>
          </a:bodyPr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2435"/>
            <a:ext cx="8596668" cy="4598928"/>
          </a:xfrm>
        </p:spPr>
        <p:txBody>
          <a:bodyPr>
            <a:normAutofit fontScale="92500" lnSpcReduction="20000"/>
          </a:bodyPr>
          <a:lstStyle/>
          <a:p>
            <a:r>
              <a:rPr lang="en-IE" sz="2600" b="1" dirty="0"/>
              <a:t>Post discharge </a:t>
            </a:r>
            <a:r>
              <a:rPr lang="en-IE" sz="2600" dirty="0"/>
              <a:t>– build better links with the community, </a:t>
            </a:r>
            <a:r>
              <a:rPr lang="en-IE" sz="2600" dirty="0" smtClean="0"/>
              <a:t>identify </a:t>
            </a:r>
            <a:r>
              <a:rPr lang="en-IE" sz="2600" dirty="0"/>
              <a:t>point of contact for donors post </a:t>
            </a:r>
            <a:r>
              <a:rPr lang="en-IE" sz="2600" dirty="0" smtClean="0"/>
              <a:t>discharge to home</a:t>
            </a:r>
          </a:p>
          <a:p>
            <a:endParaRPr lang="en-IE" sz="2600" dirty="0"/>
          </a:p>
          <a:p>
            <a:r>
              <a:rPr lang="en-IE" sz="2600" b="1" dirty="0"/>
              <a:t>Education and Information </a:t>
            </a:r>
            <a:r>
              <a:rPr lang="en-IE" sz="2600" dirty="0"/>
              <a:t>- more </a:t>
            </a:r>
            <a:r>
              <a:rPr lang="en-IE" sz="2600" dirty="0" smtClean="0"/>
              <a:t>engagement days/ value of education workshops run, the importance </a:t>
            </a:r>
            <a:r>
              <a:rPr lang="en-IE" sz="2600" dirty="0"/>
              <a:t>of self </a:t>
            </a:r>
            <a:r>
              <a:rPr lang="en-IE" sz="2600" dirty="0" smtClean="0"/>
              <a:t>care</a:t>
            </a:r>
          </a:p>
          <a:p>
            <a:endParaRPr lang="en-IE" sz="2600" dirty="0"/>
          </a:p>
          <a:p>
            <a:r>
              <a:rPr lang="en-IE" sz="2600" b="1" dirty="0"/>
              <a:t>Recognise the dynamic backgrounds </a:t>
            </a:r>
            <a:r>
              <a:rPr lang="en-IE" sz="2600" dirty="0"/>
              <a:t>of patients and variety of </a:t>
            </a:r>
            <a:r>
              <a:rPr lang="en-IE" sz="2600" dirty="0" smtClean="0"/>
              <a:t>feelings</a:t>
            </a:r>
          </a:p>
          <a:p>
            <a:pPr marL="0" indent="0">
              <a:buNone/>
            </a:pPr>
            <a:endParaRPr lang="en-IE" sz="2600" dirty="0"/>
          </a:p>
          <a:p>
            <a:r>
              <a:rPr lang="en-IE" sz="2600" b="1" dirty="0"/>
              <a:t>Importance of listening </a:t>
            </a:r>
            <a:r>
              <a:rPr lang="en-IE" sz="2600" dirty="0"/>
              <a:t>and good communication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7057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7228"/>
          </a:xfrm>
        </p:spPr>
        <p:txBody>
          <a:bodyPr/>
          <a:lstStyle/>
          <a:p>
            <a:r>
              <a:rPr lang="en-IE" dirty="0" smtClean="0"/>
              <a:t>Since then……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6829"/>
            <a:ext cx="8596668" cy="4534534"/>
          </a:xfrm>
        </p:spPr>
        <p:txBody>
          <a:bodyPr>
            <a:normAutofit fontScale="92500" lnSpcReduction="20000"/>
          </a:bodyPr>
          <a:lstStyle/>
          <a:p>
            <a:r>
              <a:rPr lang="en-IE" sz="2400" b="1" u="sng" dirty="0" smtClean="0"/>
              <a:t>TUN:</a:t>
            </a:r>
          </a:p>
          <a:p>
            <a:r>
              <a:rPr lang="en-IE" sz="2400" dirty="0" smtClean="0"/>
              <a:t>Nutrition: link in with catering, Nutrition workshop, rerun cooking evenings</a:t>
            </a:r>
          </a:p>
          <a:p>
            <a:r>
              <a:rPr lang="en-IE" sz="2400" dirty="0" smtClean="0"/>
              <a:t>Education: increased our education workshops to 4 a year, rerunning transplant information evening, planning an overview of our education pathway next year</a:t>
            </a:r>
          </a:p>
          <a:p>
            <a:r>
              <a:rPr lang="en-IE" sz="2400" dirty="0" smtClean="0"/>
              <a:t>Peer Support network to be enhanced</a:t>
            </a:r>
          </a:p>
          <a:p>
            <a:r>
              <a:rPr lang="en-IE" sz="2400" b="1" u="sng" dirty="0" smtClean="0"/>
              <a:t>Beaumont:</a:t>
            </a:r>
          </a:p>
          <a:p>
            <a:r>
              <a:rPr lang="en-IE" sz="2400" dirty="0"/>
              <a:t>Put forward CKD education for the GP Education Day </a:t>
            </a:r>
            <a:r>
              <a:rPr lang="en-IE" sz="2400" dirty="0" smtClean="0"/>
              <a:t>January 2015</a:t>
            </a:r>
            <a:endParaRPr lang="en-IE" sz="2400" dirty="0"/>
          </a:p>
          <a:p>
            <a:r>
              <a:rPr lang="en-IE" sz="2400" dirty="0" smtClean="0"/>
              <a:t>Aim to improve PHN links and resolve issues, suggested PHN Education Day for 2015</a:t>
            </a:r>
          </a:p>
          <a:p>
            <a:r>
              <a:rPr lang="en-IE" sz="2400" dirty="0" smtClean="0"/>
              <a:t>Raised the car parking issue to management</a:t>
            </a:r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7644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Feedback to Patients/ Staff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 smtClean="0"/>
              <a:t>Display of posters in the hospital</a:t>
            </a:r>
          </a:p>
          <a:p>
            <a:pPr>
              <a:buNone/>
            </a:pPr>
            <a:endParaRPr lang="en-IE" sz="2400" dirty="0" smtClean="0"/>
          </a:p>
          <a:p>
            <a:r>
              <a:rPr lang="en-IE" sz="2400" dirty="0" smtClean="0"/>
              <a:t>Letters of feedback to patients</a:t>
            </a:r>
          </a:p>
          <a:p>
            <a:endParaRPr lang="en-IE" sz="2400" dirty="0" smtClean="0"/>
          </a:p>
          <a:p>
            <a:r>
              <a:rPr lang="en-IE" sz="2400" dirty="0" smtClean="0"/>
              <a:t>Attend staff meetings/wards to update on workshop and future developments</a:t>
            </a:r>
          </a:p>
          <a:p>
            <a:endParaRPr lang="en-IE" sz="2400" dirty="0" smtClean="0"/>
          </a:p>
          <a:p>
            <a:r>
              <a:rPr lang="en-IE" sz="2400" dirty="0" smtClean="0"/>
              <a:t>Raise awareness</a:t>
            </a:r>
            <a:endParaRPr lang="en-IE" sz="2400" dirty="0"/>
          </a:p>
        </p:txBody>
      </p:sp>
      <p:pic>
        <p:nvPicPr>
          <p:cNvPr id="6" name="Picture 5" descr="http://arpssepac.files.wordpress.com/2013/04/meetin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3982" y="1245766"/>
            <a:ext cx="3099112" cy="1830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537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9345"/>
          </a:xfrm>
        </p:spPr>
        <p:txBody>
          <a:bodyPr>
            <a:normAutofit fontScale="90000"/>
          </a:bodyPr>
          <a:lstStyle/>
          <a:p>
            <a:r>
              <a:rPr lang="en-IE" dirty="0"/>
              <a:t>Patient </a:t>
            </a:r>
            <a:r>
              <a:rPr lang="en-IE" dirty="0" smtClean="0"/>
              <a:t>Engagement </a:t>
            </a:r>
            <a:r>
              <a:rPr lang="en-IE" dirty="0"/>
              <a:t>refers to: </a:t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8040"/>
            <a:ext cx="8596668" cy="4700788"/>
          </a:xfrm>
        </p:spPr>
        <p:txBody>
          <a:bodyPr>
            <a:normAutofit/>
          </a:bodyPr>
          <a:lstStyle/>
          <a:p>
            <a:pPr lvl="0"/>
            <a:r>
              <a:rPr lang="en-IE" sz="2400" dirty="0" smtClean="0"/>
              <a:t>The </a:t>
            </a:r>
            <a:r>
              <a:rPr lang="en-IE" sz="2400" dirty="0"/>
              <a:t>knowledge, skills, ability and willingness of patients to manage their own health and care. </a:t>
            </a:r>
          </a:p>
          <a:p>
            <a:pPr lvl="0"/>
            <a:r>
              <a:rPr lang="en-IE" sz="2400" dirty="0"/>
              <a:t>The culture of the health care organization that prioritizes and supports patient engagement.</a:t>
            </a:r>
          </a:p>
          <a:p>
            <a:pPr lvl="0"/>
            <a:r>
              <a:rPr lang="en-IE" sz="2400" dirty="0"/>
              <a:t>The active collaboration between patients and providers to design, manage and achieve health outcomes.</a:t>
            </a:r>
          </a:p>
          <a:p>
            <a:r>
              <a:rPr lang="en-IE" sz="2400" dirty="0"/>
              <a:t>A growing body of evidence clearly shows that </a:t>
            </a:r>
            <a:r>
              <a:rPr lang="en-IE" sz="2400" b="1" dirty="0"/>
              <a:t>patients</a:t>
            </a:r>
            <a:r>
              <a:rPr lang="en-IE" sz="2400" dirty="0"/>
              <a:t> who engage with their health care providers have much better clinical </a:t>
            </a:r>
            <a:r>
              <a:rPr lang="en-IE" sz="2400" dirty="0" smtClean="0"/>
              <a:t>outcomes </a:t>
            </a:r>
            <a:r>
              <a:rPr lang="en-IE" sz="2400" dirty="0"/>
              <a:t>and that </a:t>
            </a:r>
            <a:r>
              <a:rPr lang="en-IE" sz="2400" b="1" dirty="0"/>
              <a:t>health care organizations </a:t>
            </a:r>
            <a:r>
              <a:rPr lang="en-IE" sz="2400" dirty="0"/>
              <a:t>that emphasize patient engagement can improve productivity and patient satisfaction</a:t>
            </a:r>
            <a:r>
              <a:rPr lang="en-IE" sz="2400" dirty="0" smtClean="0"/>
              <a:t>. </a:t>
            </a:r>
            <a:endParaRPr lang="en-IE" sz="24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4633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6772"/>
          </a:xfrm>
        </p:spPr>
        <p:txBody>
          <a:bodyPr>
            <a:normAutofit fontScale="90000"/>
          </a:bodyPr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587"/>
            <a:ext cx="8596668" cy="4122410"/>
          </a:xfrm>
        </p:spPr>
        <p:txBody>
          <a:bodyPr>
            <a:normAutofit/>
          </a:bodyPr>
          <a:lstStyle/>
          <a:p>
            <a:endParaRPr lang="en-IE" sz="2400" dirty="0" smtClean="0"/>
          </a:p>
          <a:p>
            <a:r>
              <a:rPr lang="en-IE" sz="2400" dirty="0" smtClean="0"/>
              <a:t>This </a:t>
            </a:r>
            <a:r>
              <a:rPr lang="en-IE" sz="2400" dirty="0"/>
              <a:t>initiative </a:t>
            </a:r>
            <a:r>
              <a:rPr lang="en-IE" sz="2400" dirty="0" smtClean="0"/>
              <a:t>was </a:t>
            </a:r>
            <a:r>
              <a:rPr lang="en-IE" sz="2400" dirty="0"/>
              <a:t>designed to complement existing patient consultation, to be part of the HIQA focus on patient safety and other quality initiatives.</a:t>
            </a:r>
          </a:p>
          <a:p>
            <a:r>
              <a:rPr lang="en-IE" sz="2400" dirty="0" smtClean="0"/>
              <a:t>Recommendation from NHS reports – patients should be present and involved at all levels of healthcare organisations. </a:t>
            </a:r>
          </a:p>
          <a:p>
            <a:r>
              <a:rPr lang="en-IE" sz="2400" dirty="0" smtClean="0"/>
              <a:t>New approach for participating staff to enhance facilitation and listening skills.</a:t>
            </a:r>
          </a:p>
          <a:p>
            <a:endParaRPr lang="en-IE" dirty="0"/>
          </a:p>
        </p:txBody>
      </p:sp>
      <p:pic>
        <p:nvPicPr>
          <p:cNvPr id="4099" name="Picture 3" descr="C:\Users\eileenmcbrearty\AppData\Local\Microsoft\Windows\Temporary Internet Files\Content.IE5\3O59ZPXY\MC90028336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27716" y="353227"/>
            <a:ext cx="1813255" cy="16476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723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26017"/>
          </a:xfrm>
        </p:spPr>
        <p:txBody>
          <a:bodyPr>
            <a:normAutofit fontScale="90000"/>
          </a:bodyPr>
          <a:lstStyle/>
          <a:p>
            <a:r>
              <a:rPr lang="en-IE" b="1" dirty="0"/>
              <a:t>Why Patient Engagement in </a:t>
            </a:r>
            <a:r>
              <a:rPr lang="en-IE" b="1" dirty="0" smtClean="0"/>
              <a:t>Renal?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5617"/>
            <a:ext cx="8596668" cy="4405746"/>
          </a:xfrm>
        </p:spPr>
        <p:txBody>
          <a:bodyPr>
            <a:normAutofit fontScale="92500"/>
          </a:bodyPr>
          <a:lstStyle/>
          <a:p>
            <a:r>
              <a:rPr lang="en-IE" sz="2400" dirty="0" smtClean="0">
                <a:solidFill>
                  <a:schemeClr val="accent5"/>
                </a:solidFill>
              </a:rPr>
              <a:t>For Our Patient:</a:t>
            </a:r>
          </a:p>
          <a:p>
            <a:r>
              <a:rPr lang="en-IE" sz="2400" dirty="0" smtClean="0"/>
              <a:t>To </a:t>
            </a:r>
            <a:r>
              <a:rPr lang="en-IE" sz="2400" dirty="0"/>
              <a:t>hear from </a:t>
            </a:r>
            <a:r>
              <a:rPr lang="en-IE" sz="2400" dirty="0" smtClean="0"/>
              <a:t>patients </a:t>
            </a:r>
            <a:r>
              <a:rPr lang="en-IE" sz="2400" dirty="0"/>
              <a:t>about the </a:t>
            </a:r>
            <a:r>
              <a:rPr lang="en-IE" sz="2400" dirty="0" smtClean="0"/>
              <a:t>renal service </a:t>
            </a:r>
            <a:r>
              <a:rPr lang="en-IE" sz="2400" dirty="0"/>
              <a:t>they </a:t>
            </a:r>
            <a:r>
              <a:rPr lang="en-IE" sz="2400" dirty="0" smtClean="0"/>
              <a:t>receive</a:t>
            </a:r>
            <a:r>
              <a:rPr lang="en-IE" sz="2400" dirty="0"/>
              <a:t> </a:t>
            </a:r>
            <a:r>
              <a:rPr lang="en-IE" sz="2400" dirty="0" smtClean="0"/>
              <a:t>in Beaumont Hospital.</a:t>
            </a:r>
          </a:p>
          <a:p>
            <a:r>
              <a:rPr lang="en-IE" sz="2400" dirty="0" smtClean="0"/>
              <a:t>To </a:t>
            </a:r>
            <a:r>
              <a:rPr lang="en-IE" sz="2400" dirty="0"/>
              <a:t>listen to patients in a different environment where staff and patients are more equal partners, where every opinion counts</a:t>
            </a:r>
            <a:r>
              <a:rPr lang="en-IE" sz="2400" dirty="0" smtClean="0"/>
              <a:t>.</a:t>
            </a:r>
          </a:p>
          <a:p>
            <a:r>
              <a:rPr lang="en-IE" sz="2400" dirty="0"/>
              <a:t>To give the patient a “voice</a:t>
            </a:r>
            <a:r>
              <a:rPr lang="en-IE" sz="2400" dirty="0" smtClean="0"/>
              <a:t>”</a:t>
            </a:r>
          </a:p>
          <a:p>
            <a:r>
              <a:rPr lang="en-IE" sz="2400" dirty="0" smtClean="0"/>
              <a:t>For patients to share </a:t>
            </a:r>
            <a:r>
              <a:rPr lang="en-IE" sz="2400" dirty="0"/>
              <a:t>and exchange experiences of </a:t>
            </a:r>
            <a:r>
              <a:rPr lang="en-IE" sz="2400" dirty="0" smtClean="0"/>
              <a:t>the hospital </a:t>
            </a:r>
            <a:r>
              <a:rPr lang="en-IE" sz="2400" dirty="0"/>
              <a:t>and </a:t>
            </a:r>
            <a:r>
              <a:rPr lang="en-IE" sz="2400" dirty="0" smtClean="0"/>
              <a:t>renal journey.</a:t>
            </a:r>
          </a:p>
          <a:p>
            <a:r>
              <a:rPr lang="en-IE" sz="2400" dirty="0"/>
              <a:t>In order to improve this </a:t>
            </a:r>
            <a:r>
              <a:rPr lang="en-IE" sz="2400" dirty="0" smtClean="0"/>
              <a:t>patient </a:t>
            </a:r>
            <a:r>
              <a:rPr lang="en-IE" sz="2400" dirty="0"/>
              <a:t>experience and quality of </a:t>
            </a:r>
            <a:r>
              <a:rPr lang="en-IE" sz="2400" dirty="0" smtClean="0"/>
              <a:t>care.</a:t>
            </a:r>
            <a:endParaRPr lang="en-IE" sz="2400" dirty="0"/>
          </a:p>
          <a:p>
            <a:r>
              <a:rPr lang="en-IE" sz="2400" dirty="0"/>
              <a:t>To give a different angle on care delivered and </a:t>
            </a:r>
            <a:r>
              <a:rPr lang="en-IE" sz="2400" dirty="0" smtClean="0"/>
              <a:t>received.</a:t>
            </a:r>
            <a:endParaRPr lang="en-IE" sz="24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1726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accent5"/>
                </a:solidFill>
              </a:rPr>
              <a:t>For </a:t>
            </a:r>
            <a:r>
              <a:rPr lang="en-IE" dirty="0" smtClean="0">
                <a:solidFill>
                  <a:schemeClr val="accent5"/>
                </a:solidFill>
              </a:rPr>
              <a:t>Our </a:t>
            </a:r>
            <a:r>
              <a:rPr lang="en-IE" dirty="0">
                <a:solidFill>
                  <a:schemeClr val="accent5"/>
                </a:solidFill>
              </a:rPr>
              <a:t>Staff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To </a:t>
            </a:r>
            <a:r>
              <a:rPr lang="en-IE" sz="2400" dirty="0"/>
              <a:t>listen and learn from patients and their family experiences of the </a:t>
            </a:r>
            <a:r>
              <a:rPr lang="en-IE" sz="2400" dirty="0" smtClean="0"/>
              <a:t>service </a:t>
            </a:r>
            <a:r>
              <a:rPr lang="en-IE" sz="2400" dirty="0"/>
              <a:t>in </a:t>
            </a:r>
            <a:r>
              <a:rPr lang="en-IE" sz="2400" dirty="0" smtClean="0"/>
              <a:t>Beaumont Hospital.</a:t>
            </a:r>
          </a:p>
          <a:p>
            <a:r>
              <a:rPr lang="en-IE" sz="2400" dirty="0"/>
              <a:t>To reach a fuller understanding of the patient journey from the patient perspective</a:t>
            </a:r>
            <a:r>
              <a:rPr lang="en-IE" sz="2400" dirty="0" smtClean="0"/>
              <a:t>.</a:t>
            </a:r>
          </a:p>
          <a:p>
            <a:r>
              <a:rPr lang="en-IE" sz="2400" dirty="0"/>
              <a:t>To gain a baseline of </a:t>
            </a:r>
            <a:r>
              <a:rPr lang="en-IE" sz="2400" dirty="0" smtClean="0"/>
              <a:t>the renal </a:t>
            </a:r>
            <a:r>
              <a:rPr lang="en-IE" sz="2400" dirty="0"/>
              <a:t>service from the </a:t>
            </a:r>
            <a:r>
              <a:rPr lang="en-IE" sz="2400" dirty="0" smtClean="0"/>
              <a:t>viewpoint of </a:t>
            </a:r>
            <a:r>
              <a:rPr lang="en-IE" sz="2400" dirty="0"/>
              <a:t>our patients, </a:t>
            </a:r>
            <a:r>
              <a:rPr lang="en-IE" sz="2400" dirty="0" smtClean="0"/>
              <a:t>their families </a:t>
            </a:r>
            <a:r>
              <a:rPr lang="en-IE" sz="2400" dirty="0"/>
              <a:t>and the community </a:t>
            </a:r>
            <a:r>
              <a:rPr lang="en-IE" sz="2400" dirty="0" smtClean="0"/>
              <a:t>groups.</a:t>
            </a:r>
          </a:p>
          <a:p>
            <a:r>
              <a:rPr lang="en-IE" sz="2400" dirty="0"/>
              <a:t>To energise and motivate </a:t>
            </a:r>
            <a:r>
              <a:rPr lang="en-IE" sz="2400" dirty="0" smtClean="0"/>
              <a:t>staff.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1376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2834"/>
          </a:xfrm>
        </p:spPr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5465"/>
            <a:ext cx="8596668" cy="4495897"/>
          </a:xfrm>
        </p:spPr>
        <p:txBody>
          <a:bodyPr>
            <a:normAutofit fontScale="92500" lnSpcReduction="10000"/>
          </a:bodyPr>
          <a:lstStyle/>
          <a:p>
            <a:r>
              <a:rPr lang="en-IE" sz="2400" dirty="0" smtClean="0"/>
              <a:t>For advocacy and community groups to hear feedback from the patient and family, with these aim to improve patient care/their service.</a:t>
            </a:r>
          </a:p>
          <a:p>
            <a:endParaRPr lang="en-IE" sz="2400" dirty="0" smtClean="0"/>
          </a:p>
          <a:p>
            <a:r>
              <a:rPr lang="en-IE" sz="2400" dirty="0"/>
              <a:t>Beaumont Hospital is committed to patient engagement and learning from patients experiences</a:t>
            </a:r>
            <a:r>
              <a:rPr lang="en-IE" sz="2400" dirty="0" smtClean="0"/>
              <a:t>.</a:t>
            </a:r>
          </a:p>
          <a:p>
            <a:endParaRPr lang="en-IE" sz="2400" dirty="0"/>
          </a:p>
          <a:p>
            <a:r>
              <a:rPr lang="en-IE" sz="2400" dirty="0" smtClean="0"/>
              <a:t>It </a:t>
            </a:r>
            <a:r>
              <a:rPr lang="en-IE" sz="2400" dirty="0"/>
              <a:t>is a priority for </a:t>
            </a:r>
            <a:r>
              <a:rPr lang="en-IE" sz="2400" dirty="0" smtClean="0"/>
              <a:t>Beaumont Hospital </a:t>
            </a:r>
            <a:r>
              <a:rPr lang="en-IE" sz="2400" dirty="0"/>
              <a:t>at a strategic level.</a:t>
            </a:r>
          </a:p>
          <a:p>
            <a:endParaRPr lang="en-IE" sz="2400" dirty="0" smtClean="0"/>
          </a:p>
          <a:p>
            <a:r>
              <a:rPr lang="en-IE" sz="2400" dirty="0" smtClean="0"/>
              <a:t>Information shared will be used in the road mapping and development of future TUN service.</a:t>
            </a:r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270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955"/>
          </a:xfrm>
        </p:spPr>
        <p:txBody>
          <a:bodyPr/>
          <a:lstStyle/>
          <a:p>
            <a:r>
              <a:rPr lang="en-IE" dirty="0" smtClean="0"/>
              <a:t>When it all began….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5617"/>
            <a:ext cx="8596668" cy="4405745"/>
          </a:xfrm>
        </p:spPr>
        <p:txBody>
          <a:bodyPr>
            <a:normAutofit/>
          </a:bodyPr>
          <a:lstStyle/>
          <a:p>
            <a:r>
              <a:rPr lang="en-IE" dirty="0" smtClean="0"/>
              <a:t>Our first Patient Engagement meeting </a:t>
            </a:r>
            <a:r>
              <a:rPr lang="en-IE" dirty="0"/>
              <a:t>o</a:t>
            </a:r>
            <a:r>
              <a:rPr lang="en-IE" dirty="0" smtClean="0"/>
              <a:t>n July 22</a:t>
            </a:r>
            <a:r>
              <a:rPr lang="en-IE" baseline="30000" dirty="0" smtClean="0"/>
              <a:t>nd</a:t>
            </a:r>
            <a:r>
              <a:rPr lang="en-IE" dirty="0" smtClean="0"/>
              <a:t> 2014</a:t>
            </a:r>
          </a:p>
          <a:p>
            <a:endParaRPr lang="en-IE" dirty="0" smtClean="0"/>
          </a:p>
          <a:p>
            <a:r>
              <a:rPr lang="en-IE" u="sng" dirty="0" smtClean="0">
                <a:solidFill>
                  <a:schemeClr val="accent5"/>
                </a:solidFill>
              </a:rPr>
              <a:t>Committee members</a:t>
            </a:r>
            <a:r>
              <a:rPr lang="en-IE" dirty="0" smtClean="0"/>
              <a:t>:</a:t>
            </a:r>
          </a:p>
          <a:p>
            <a:r>
              <a:rPr lang="en-IE" dirty="0" err="1" smtClean="0"/>
              <a:t>Petrina</a:t>
            </a:r>
            <a:r>
              <a:rPr lang="en-IE" dirty="0" smtClean="0"/>
              <a:t> Donnelly DNM, 				Veronica Francis CNM3 Haemodialysis, </a:t>
            </a:r>
          </a:p>
          <a:p>
            <a:r>
              <a:rPr lang="en-IE" dirty="0"/>
              <a:t>Angela </a:t>
            </a:r>
            <a:r>
              <a:rPr lang="en-IE" dirty="0" err="1"/>
              <a:t>Bagnall</a:t>
            </a:r>
            <a:r>
              <a:rPr lang="en-IE" dirty="0"/>
              <a:t>  Mary T </a:t>
            </a:r>
            <a:r>
              <a:rPr lang="en-IE" dirty="0" smtClean="0"/>
              <a:t>Murphy  Eileen </a:t>
            </a:r>
            <a:r>
              <a:rPr lang="en-IE" dirty="0" err="1" smtClean="0"/>
              <a:t>McBrearty</a:t>
            </a:r>
            <a:r>
              <a:rPr lang="en-IE" dirty="0" smtClean="0"/>
              <a:t> -	Patient Care Co-ordinators </a:t>
            </a:r>
          </a:p>
          <a:p>
            <a:r>
              <a:rPr lang="en-IE" dirty="0" err="1" smtClean="0"/>
              <a:t>Oonagh</a:t>
            </a:r>
            <a:r>
              <a:rPr lang="en-IE" dirty="0" smtClean="0"/>
              <a:t> Smith</a:t>
            </a:r>
            <a:r>
              <a:rPr lang="en-IE" dirty="0"/>
              <a:t> Dietician</a:t>
            </a:r>
            <a:r>
              <a:rPr lang="en-IE" dirty="0" smtClean="0"/>
              <a:t> 	             Marion </a:t>
            </a:r>
            <a:r>
              <a:rPr lang="en-IE" dirty="0"/>
              <a:t>Stacey St Peters ward</a:t>
            </a:r>
          </a:p>
          <a:p>
            <a:r>
              <a:rPr lang="en-IE" dirty="0" smtClean="0"/>
              <a:t>Transplant </a:t>
            </a:r>
            <a:r>
              <a:rPr lang="en-IE" dirty="0"/>
              <a:t>Co-ordinators  </a:t>
            </a:r>
            <a:r>
              <a:rPr lang="en-IE" dirty="0" smtClean="0"/>
              <a:t>			</a:t>
            </a:r>
            <a:r>
              <a:rPr lang="en-IE" dirty="0" err="1" smtClean="0"/>
              <a:t>Abi</a:t>
            </a:r>
            <a:r>
              <a:rPr lang="en-IE" dirty="0" smtClean="0"/>
              <a:t> </a:t>
            </a:r>
            <a:r>
              <a:rPr lang="en-IE" dirty="0"/>
              <a:t>Armstrong Home </a:t>
            </a:r>
            <a:r>
              <a:rPr lang="en-IE" dirty="0" smtClean="0"/>
              <a:t>Therapies</a:t>
            </a:r>
          </a:p>
          <a:p>
            <a:r>
              <a:rPr lang="en-IE" dirty="0"/>
              <a:t>Olive McEnroe and Ruth </a:t>
            </a:r>
            <a:r>
              <a:rPr lang="en-IE" dirty="0" smtClean="0"/>
              <a:t>O’Malley  -	Ambulatory Care Nurses 			</a:t>
            </a:r>
          </a:p>
          <a:p>
            <a:r>
              <a:rPr lang="en-IE" dirty="0" smtClean="0"/>
              <a:t>Catherine Mulcahy    Eileen Linehan - Clerical support</a:t>
            </a:r>
          </a:p>
          <a:p>
            <a:r>
              <a:rPr lang="en-IE" dirty="0" smtClean="0"/>
              <a:t>Margaret Hanna Nurse Counsellor</a:t>
            </a:r>
            <a:r>
              <a:rPr lang="en-IE" dirty="0"/>
              <a:t>	</a:t>
            </a:r>
            <a:r>
              <a:rPr lang="en-IE" dirty="0" smtClean="0"/>
              <a:t> Dr Colm Magee Consultant Nephrologist</a:t>
            </a:r>
          </a:p>
          <a:p>
            <a:pPr marL="0" indent="0">
              <a:buNone/>
            </a:pPr>
            <a:r>
              <a:rPr lang="en-IE" dirty="0" smtClean="0"/>
              <a:t>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5750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2530"/>
          </a:xfrm>
        </p:spPr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0919"/>
            <a:ext cx="8596668" cy="4650444"/>
          </a:xfrm>
        </p:spPr>
        <p:txBody>
          <a:bodyPr>
            <a:normAutofit fontScale="92500" lnSpcReduction="10000"/>
          </a:bodyPr>
          <a:lstStyle/>
          <a:p>
            <a:r>
              <a:rPr lang="en-IE" sz="2400" dirty="0" smtClean="0"/>
              <a:t>What </a:t>
            </a:r>
            <a:r>
              <a:rPr lang="en-IE" sz="2400" dirty="0"/>
              <a:t>is good</a:t>
            </a:r>
          </a:p>
          <a:p>
            <a:r>
              <a:rPr lang="en-IE" sz="2400" dirty="0"/>
              <a:t>How we could improve</a:t>
            </a:r>
          </a:p>
          <a:p>
            <a:r>
              <a:rPr lang="en-IE" sz="2400" dirty="0"/>
              <a:t>Patient/Family/Community ideas </a:t>
            </a:r>
            <a:r>
              <a:rPr lang="en-IE" sz="2400" dirty="0" smtClean="0"/>
              <a:t>suggested</a:t>
            </a:r>
            <a:endParaRPr lang="en-IE" sz="2400" dirty="0"/>
          </a:p>
          <a:p>
            <a:endParaRPr lang="en-IE" sz="2400" dirty="0" smtClean="0"/>
          </a:p>
          <a:p>
            <a:r>
              <a:rPr lang="en-IE" sz="2400" dirty="0" smtClean="0"/>
              <a:t>Patient </a:t>
            </a:r>
            <a:r>
              <a:rPr lang="en-IE" sz="2400" dirty="0"/>
              <a:t>selection </a:t>
            </a:r>
            <a:r>
              <a:rPr lang="en-IE" sz="2400" dirty="0" smtClean="0"/>
              <a:t>divided into 5 modalities </a:t>
            </a:r>
            <a:r>
              <a:rPr lang="en-IE" sz="2400" dirty="0"/>
              <a:t>and letters of invite </a:t>
            </a:r>
            <a:r>
              <a:rPr lang="en-IE" sz="2400" dirty="0" smtClean="0"/>
              <a:t>sent.</a:t>
            </a:r>
            <a:endParaRPr lang="en-IE" sz="2400" dirty="0"/>
          </a:p>
          <a:p>
            <a:r>
              <a:rPr lang="en-IE" sz="2400" dirty="0"/>
              <a:t>Date </a:t>
            </a:r>
            <a:r>
              <a:rPr lang="en-IE" sz="2400" dirty="0" smtClean="0"/>
              <a:t>set for </a:t>
            </a:r>
            <a:r>
              <a:rPr lang="en-IE" sz="2400" dirty="0" smtClean="0">
                <a:solidFill>
                  <a:srgbClr val="FF0000"/>
                </a:solidFill>
              </a:rPr>
              <a:t>20th October 2014</a:t>
            </a:r>
            <a:endParaRPr lang="en-IE" sz="2400" dirty="0">
              <a:solidFill>
                <a:srgbClr val="FF0000"/>
              </a:solidFill>
            </a:endParaRPr>
          </a:p>
          <a:p>
            <a:r>
              <a:rPr lang="en-IE" sz="2400" dirty="0"/>
              <a:t>Consultation and Support of Quality and </a:t>
            </a:r>
            <a:r>
              <a:rPr lang="en-IE" sz="2400" dirty="0" smtClean="0"/>
              <a:t>Standards, </a:t>
            </a:r>
            <a:r>
              <a:rPr lang="en-IE" sz="2400" dirty="0"/>
              <a:t>Learning </a:t>
            </a:r>
            <a:r>
              <a:rPr lang="en-IE" sz="2400" dirty="0" smtClean="0"/>
              <a:t>&amp; </a:t>
            </a:r>
            <a:r>
              <a:rPr lang="en-IE" sz="2400" dirty="0"/>
              <a:t>Development and Organisational Development </a:t>
            </a:r>
            <a:r>
              <a:rPr lang="en-IE" sz="2400" dirty="0" smtClean="0"/>
              <a:t>Departments.</a:t>
            </a:r>
          </a:p>
          <a:p>
            <a:r>
              <a:rPr lang="en-IE" sz="2400" dirty="0" smtClean="0"/>
              <a:t>Briefing </a:t>
            </a:r>
            <a:r>
              <a:rPr lang="en-IE" sz="2400" dirty="0"/>
              <a:t>session with facilitators and </a:t>
            </a:r>
            <a:r>
              <a:rPr lang="en-IE" sz="2400" dirty="0" smtClean="0"/>
              <a:t>renal </a:t>
            </a:r>
            <a:r>
              <a:rPr lang="en-IE" sz="2400" dirty="0"/>
              <a:t>staff week </a:t>
            </a:r>
            <a:r>
              <a:rPr lang="en-IE" sz="2400" dirty="0" smtClean="0"/>
              <a:t>before.</a:t>
            </a:r>
            <a:endParaRPr lang="en-IE" sz="2400" dirty="0"/>
          </a:p>
          <a:p>
            <a:r>
              <a:rPr lang="en-IE" sz="2400" dirty="0"/>
              <a:t>Debriefing session held with MDT the week of </a:t>
            </a:r>
            <a:r>
              <a:rPr lang="en-IE" sz="2400" dirty="0" smtClean="0"/>
              <a:t>workshop.</a:t>
            </a:r>
          </a:p>
          <a:p>
            <a:pPr>
              <a:buNone/>
            </a:pPr>
            <a:endParaRPr lang="en-IE" sz="2400" dirty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3273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631</TotalTime>
  <Words>1365</Words>
  <Application>Microsoft Office PowerPoint</Application>
  <PresentationFormat>Widescreen</PresentationFormat>
  <Paragraphs>189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Consolas</vt:lpstr>
      <vt:lpstr>Lucida Handwriting</vt:lpstr>
      <vt:lpstr>Trebuchet MS</vt:lpstr>
      <vt:lpstr>Wingdings 3</vt:lpstr>
      <vt:lpstr>Facet</vt:lpstr>
      <vt:lpstr>Patient Engagement: The Renal Experience</vt:lpstr>
      <vt:lpstr>PowerPoint Presentation</vt:lpstr>
      <vt:lpstr>Patient Engagement refers to:  </vt:lpstr>
      <vt:lpstr>PowerPoint Presentation</vt:lpstr>
      <vt:lpstr>Why Patient Engagement in Renal? </vt:lpstr>
      <vt:lpstr>For Our Staff </vt:lpstr>
      <vt:lpstr>PowerPoint Presentation</vt:lpstr>
      <vt:lpstr>When it all began….</vt:lpstr>
      <vt:lpstr>PowerPoint Presentation</vt:lpstr>
      <vt:lpstr>What did we expect? </vt:lpstr>
      <vt:lpstr>On the day</vt:lpstr>
      <vt:lpstr>PowerPoint Presentation</vt:lpstr>
      <vt:lpstr>PowerPoint Presentation</vt:lpstr>
      <vt:lpstr>Pre hospital experience</vt:lpstr>
      <vt:lpstr>Patient and family experience in Beaumont</vt:lpstr>
      <vt:lpstr>Discharge from Beaumont </vt:lpstr>
      <vt:lpstr>What we got on the Day? </vt:lpstr>
      <vt:lpstr>Before coming into hospital</vt:lpstr>
      <vt:lpstr>Experience during stay in hospital </vt:lpstr>
      <vt:lpstr>What it was like on leaving the hospital and aftercare </vt:lpstr>
      <vt:lpstr>Themes Emerging: </vt:lpstr>
      <vt:lpstr>What I learned on the day</vt:lpstr>
      <vt:lpstr>What I learned on the day</vt:lpstr>
      <vt:lpstr>What can I do differently after today</vt:lpstr>
      <vt:lpstr>PowerPoint Presentation</vt:lpstr>
      <vt:lpstr>Since then……</vt:lpstr>
      <vt:lpstr>Feedback to Patients/ Staff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Engagement</dc:title>
  <dc:creator>eileen</dc:creator>
  <cp:lastModifiedBy>cathal collier</cp:lastModifiedBy>
  <cp:revision>77</cp:revision>
  <dcterms:created xsi:type="dcterms:W3CDTF">2014-11-22T21:14:50Z</dcterms:created>
  <dcterms:modified xsi:type="dcterms:W3CDTF">2014-11-28T08:56:04Z</dcterms:modified>
</cp:coreProperties>
</file>