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4742074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829966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856967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978762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250294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3091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90800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1563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029570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839149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648290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121123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099294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4019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 rot="10800000" flipH="1">
            <a:off x="0" y="2984999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" name="Shape 9"/>
          <p:cNvSpPr/>
          <p:nvPr/>
        </p:nvSpPr>
        <p:spPr>
          <a:xfrm>
            <a:off x="0" y="2393175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 rot="10800000" flipH="1">
            <a:off x="0" y="2983958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15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rot="10800000" flipH="1">
            <a:off x="0" y="4412699"/>
            <a:ext cx="9144000" cy="730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 flipH="1">
            <a:off x="4526627" y="3820834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/>
          <p:nvPr/>
        </p:nvSpPr>
        <p:spPr>
          <a:xfrm rot="10800000">
            <a:off x="4526627" y="4411617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4421726"/>
            <a:ext cx="8229600" cy="505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6676" y="76256"/>
            <a:ext cx="9134130" cy="5054792"/>
          </a:xfrm>
          <a:custGeom>
            <a:avLst/>
            <a:gdLst/>
            <a:ahLst/>
            <a:cxnLst/>
            <a:rect l="0" t="0" r="0" b="0"/>
            <a:pathLst>
              <a:path w="9157023" h="6739723" extrusionOk="0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100000">
              <a:schemeClr val="dk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Patient to Patient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685800" y="3093351"/>
            <a:ext cx="7772400" cy="1590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sz="3000"/>
          </a:p>
          <a:p>
            <a:pPr rtl="0">
              <a:spcBef>
                <a:spcPts val="0"/>
              </a:spcBef>
              <a:buNone/>
            </a:pPr>
            <a:r>
              <a:rPr lang="en" sz="3000"/>
              <a:t>Shared Experiences</a:t>
            </a:r>
          </a:p>
          <a:p>
            <a:pPr rtl="0">
              <a:spcBef>
                <a:spcPts val="0"/>
              </a:spcBef>
              <a:buNone/>
            </a:pPr>
            <a:endParaRPr sz="3000"/>
          </a:p>
          <a:p>
            <a:pPr algn="l" rtl="0">
              <a:spcBef>
                <a:spcPts val="0"/>
              </a:spcBef>
              <a:buNone/>
            </a:pPr>
            <a:endParaRPr sz="3000"/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 sz="1800"/>
          </a:p>
        </p:txBody>
      </p:sp>
      <p:pic>
        <p:nvPicPr>
          <p:cNvPr id="41" name="Shape 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79085" y="505350"/>
            <a:ext cx="3385824" cy="1701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Light at the end of the tunnel 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280675" y="1205425"/>
            <a:ext cx="8863200" cy="3938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   There's always light 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at the end of the tunnel. </a:t>
            </a:r>
          </a:p>
        </p:txBody>
      </p:sp>
      <p:pic>
        <p:nvPicPr>
          <p:cNvPr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51075" y="1157525"/>
            <a:ext cx="3392924" cy="4033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               Our Goal 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457200" y="121972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592D50"/>
              </a:solidFill>
            </a:endParaRPr>
          </a:p>
          <a:p>
            <a:pPr marL="457200" lvl="0" indent="-419100" rtl="0">
              <a:spcBef>
                <a:spcPts val="0"/>
              </a:spcBef>
              <a:buClr>
                <a:srgbClr val="592D5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592D50"/>
                </a:solidFill>
              </a:rPr>
              <a:t>To improve the lives of fellow patients.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592D50"/>
                </a:solidFill>
              </a:rPr>
              <a:t> </a:t>
            </a:r>
          </a:p>
          <a:p>
            <a:pPr marL="457200" lvl="0" indent="-419100">
              <a:spcBef>
                <a:spcPts val="0"/>
              </a:spcBef>
              <a:buClr>
                <a:srgbClr val="592D5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592D50"/>
                </a:solidFill>
              </a:rPr>
              <a:t>To help patients cope after diagnosis and face their treatment with a positive attitude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 patient fully involved in the process guarantees a better outcome.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Patient2Patient Shared Experiences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is a valuable resource for doctors, nurses, 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counsellors, and patients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    3 hours Late for dialysis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366725" y="121307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>
              <a:solidFill>
                <a:srgbClr val="592D50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>
              <a:solidFill>
                <a:srgbClr val="592D50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592D50"/>
                </a:solidFill>
              </a:rPr>
              <a:t>A funny thing happened 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592D50"/>
                </a:solidFill>
              </a:rPr>
              <a:t>on my way to dialysis...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20" name="Shape 1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82975" y="1748350"/>
            <a:ext cx="3602650" cy="2823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Michael Mangan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413825"/>
            <a:ext cx="8229600" cy="3512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592D5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592D50"/>
                </a:solidFill>
              </a:rPr>
              <a:t>Married with 3 children</a:t>
            </a:r>
          </a:p>
          <a:p>
            <a:pPr marL="457200" lvl="0" indent="-419100" rtl="0">
              <a:spcBef>
                <a:spcPts val="0"/>
              </a:spcBef>
              <a:buClr>
                <a:srgbClr val="592D5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592D50"/>
                </a:solidFill>
              </a:rPr>
              <a:t>Diagnosed E.S.R.F 1994 started dialysis</a:t>
            </a:r>
          </a:p>
          <a:p>
            <a:pPr marL="457200" lvl="0" indent="-419100" rtl="0">
              <a:spcBef>
                <a:spcPts val="0"/>
              </a:spcBef>
              <a:buClr>
                <a:srgbClr val="592D5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592D50"/>
                </a:solidFill>
              </a:rPr>
              <a:t>Kidney transplant 1995 Failed 2000</a:t>
            </a:r>
          </a:p>
          <a:p>
            <a:pPr marL="457200" lvl="0" indent="-419100" rtl="0">
              <a:spcBef>
                <a:spcPts val="0"/>
              </a:spcBef>
              <a:buClr>
                <a:srgbClr val="592D5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592D50"/>
                </a:solidFill>
              </a:rPr>
              <a:t>Back on dialysis 2000</a:t>
            </a:r>
          </a:p>
          <a:p>
            <a:pPr marL="457200" lvl="0" indent="-419100" rtl="0">
              <a:spcBef>
                <a:spcPts val="0"/>
              </a:spcBef>
              <a:buClr>
                <a:srgbClr val="592D5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592D50"/>
                </a:solidFill>
              </a:rPr>
              <a:t>Triple bypass 2002 </a:t>
            </a:r>
          </a:p>
          <a:p>
            <a:pPr marL="457200" lvl="0" indent="-419100" rtl="0">
              <a:spcBef>
                <a:spcPts val="0"/>
              </a:spcBef>
              <a:buClr>
                <a:srgbClr val="592D5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592D50"/>
                </a:solidFill>
              </a:rPr>
              <a:t>Kidney Transplant 2002</a:t>
            </a:r>
          </a:p>
          <a:p>
            <a:pPr>
              <a:spcBef>
                <a:spcPts val="0"/>
              </a:spcBef>
              <a:buNone/>
            </a:pPr>
            <a:endParaRPr>
              <a:solidFill>
                <a:srgbClr val="592D50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       What it’s all about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276925"/>
            <a:ext cx="8229600" cy="4089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592D50"/>
                </a:solidFill>
              </a:rPr>
              <a:t>               What is Patient2Patient?  </a:t>
            </a:r>
            <a:r>
              <a:rPr lang="en" sz="1400">
                <a:solidFill>
                  <a:srgbClr val="592D50"/>
                </a:solidFill>
              </a:rPr>
              <a:t> 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rgbClr val="592D50"/>
                </a:solidFill>
              </a:rPr>
              <a:t>            </a:t>
            </a:r>
          </a:p>
          <a:p>
            <a:pPr marL="457200" lvl="0" indent="-419100" rtl="0">
              <a:spcBef>
                <a:spcPts val="0"/>
              </a:spcBef>
              <a:buClr>
                <a:srgbClr val="592D50"/>
              </a:buClr>
              <a:buSzPct val="214285"/>
              <a:buFont typeface="Arial"/>
              <a:buChar char="●"/>
            </a:pPr>
            <a:r>
              <a:rPr lang="en" sz="1400">
                <a:solidFill>
                  <a:srgbClr val="592D50"/>
                </a:solidFill>
              </a:rPr>
              <a:t>  </a:t>
            </a:r>
            <a:r>
              <a:rPr lang="en" sz="1800">
                <a:solidFill>
                  <a:srgbClr val="592D50"/>
                </a:solidFill>
              </a:rPr>
              <a:t>A free support service where patients diagnosed with E.S.R.F. can discuss           their condition, feelings and treatment with fellow patients who have    already been through the experience.           </a:t>
            </a:r>
          </a:p>
          <a:p>
            <a:pPr lvl="0" rtl="0">
              <a:spcBef>
                <a:spcPts val="0"/>
              </a:spcBef>
              <a:buNone/>
            </a:pPr>
            <a:endParaRPr sz="1800">
              <a:solidFill>
                <a:srgbClr val="592D50"/>
              </a:solidFill>
            </a:endParaRPr>
          </a:p>
          <a:p>
            <a:pPr marL="457200" lvl="0" indent="-419100" rtl="0">
              <a:spcBef>
                <a:spcPts val="0"/>
              </a:spcBef>
              <a:buClr>
                <a:srgbClr val="592D50"/>
              </a:buClr>
              <a:buSzPct val="166666"/>
              <a:buFont typeface="Arial"/>
              <a:buChar char="●"/>
            </a:pPr>
            <a:r>
              <a:rPr lang="en" sz="1800">
                <a:solidFill>
                  <a:srgbClr val="592D50"/>
                </a:solidFill>
              </a:rPr>
              <a:t>Knowledge empowers the patient, it’s not knowing that inhibits you.</a:t>
            </a:r>
          </a:p>
          <a:p>
            <a:pPr lvl="0" rtl="0">
              <a:spcBef>
                <a:spcPts val="0"/>
              </a:spcBef>
              <a:buNone/>
            </a:pPr>
            <a:endParaRPr sz="1800">
              <a:solidFill>
                <a:srgbClr val="592D5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1800">
              <a:solidFill>
                <a:srgbClr val="592D50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" sz="1400">
                <a:solidFill>
                  <a:srgbClr val="592D50"/>
                </a:solidFill>
              </a:rPr>
              <a:t>           </a:t>
            </a:r>
          </a:p>
          <a:p>
            <a:pPr lvl="0" rtl="0">
              <a:spcBef>
                <a:spcPts val="0"/>
              </a:spcBef>
              <a:buNone/>
            </a:pPr>
            <a:endParaRPr sz="1400">
              <a:solidFill>
                <a:srgbClr val="592D50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/>
              <a:t> Why ?	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l" rtl="0">
              <a:spcBef>
                <a:spcPts val="0"/>
              </a:spcBef>
              <a:buNone/>
            </a:pPr>
            <a:endParaRPr/>
          </a:p>
          <a:p>
            <a:pPr algn="l" rtl="0">
              <a:spcBef>
                <a:spcPts val="0"/>
              </a:spcBef>
              <a:buNone/>
            </a:pPr>
            <a:r>
              <a:rPr lang="en"/>
              <a:t>“There is no other area in medicine where the patient is part of the medical team,</a:t>
            </a:r>
          </a:p>
          <a:p>
            <a:pPr algn="l" rtl="0">
              <a:spcBef>
                <a:spcPts val="0"/>
              </a:spcBef>
              <a:buNone/>
            </a:pPr>
            <a:r>
              <a:rPr lang="en"/>
              <a:t>The patient needs to be informed and involved in all stages of the process”   David Hickey.</a:t>
            </a:r>
          </a:p>
          <a:p>
            <a:pPr algn="l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3305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       How P2P will operate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5275" y="1187975"/>
            <a:ext cx="9078600" cy="4442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592D5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592D50"/>
                </a:solidFill>
              </a:rPr>
              <a:t>One to One support </a:t>
            </a:r>
          </a:p>
          <a:p>
            <a:pPr rtl="0">
              <a:spcBef>
                <a:spcPts val="0"/>
              </a:spcBef>
              <a:buNone/>
            </a:pPr>
            <a:endParaRPr>
              <a:solidFill>
                <a:srgbClr val="592D50"/>
              </a:solidFill>
            </a:endParaRPr>
          </a:p>
          <a:p>
            <a:pPr marL="457200" lvl="0" indent="-419100" rtl="0">
              <a:spcBef>
                <a:spcPts val="0"/>
              </a:spcBef>
              <a:buClr>
                <a:srgbClr val="592D5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592D50"/>
                </a:solidFill>
              </a:rPr>
              <a:t>Group meetings</a:t>
            </a:r>
          </a:p>
          <a:p>
            <a:pPr rtl="0">
              <a:spcBef>
                <a:spcPts val="0"/>
              </a:spcBef>
              <a:buNone/>
            </a:pPr>
            <a:endParaRPr>
              <a:solidFill>
                <a:srgbClr val="592D50"/>
              </a:solidFill>
            </a:endParaRPr>
          </a:p>
          <a:p>
            <a:pPr marL="457200" lvl="0" indent="-419100" rtl="0">
              <a:spcBef>
                <a:spcPts val="0"/>
              </a:spcBef>
              <a:buClr>
                <a:srgbClr val="592D5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592D50"/>
                </a:solidFill>
              </a:rPr>
              <a:t>Online support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592D50"/>
              </a:solidFill>
            </a:endParaRPr>
          </a:p>
          <a:p>
            <a:pPr marL="457200" lvl="0" indent="-419100" rtl="0">
              <a:spcBef>
                <a:spcPts val="0"/>
              </a:spcBef>
              <a:buClr>
                <a:srgbClr val="592D5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592D50"/>
                </a:solidFill>
              </a:rPr>
              <a:t>Dedicated support phone line</a:t>
            </a:r>
          </a:p>
        </p:txBody>
      </p:sp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57450" y="1292475"/>
            <a:ext cx="1784100" cy="857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Shape 6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71237" y="2278775"/>
            <a:ext cx="1756524" cy="761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Shape 6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857450" y="4131450"/>
            <a:ext cx="1784100" cy="844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871250" y="3169537"/>
            <a:ext cx="1756500" cy="844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             Case Study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3300" y="1200150"/>
            <a:ext cx="85182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>
                <a:solidFill>
                  <a:srgbClr val="592D50"/>
                </a:solidFill>
              </a:rPr>
              <a:t>Patient - x</a:t>
            </a:r>
          </a:p>
          <a:p>
            <a:pPr marL="457200" lvl="0" indent="-419100" rtl="0">
              <a:spcBef>
                <a:spcPts val="0"/>
              </a:spcBef>
              <a:buClr>
                <a:srgbClr val="592D5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592D50"/>
                </a:solidFill>
              </a:rPr>
              <a:t>Female  age  58 years</a:t>
            </a:r>
          </a:p>
          <a:p>
            <a:pPr marL="457200" lvl="0" indent="-419100" rtl="0">
              <a:spcBef>
                <a:spcPts val="0"/>
              </a:spcBef>
              <a:buClr>
                <a:srgbClr val="592D5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592D50"/>
                </a:solidFill>
              </a:rPr>
              <a:t>4 years on dialysis</a:t>
            </a:r>
          </a:p>
          <a:p>
            <a:pPr marL="457200" lvl="0" indent="-419100" rtl="0">
              <a:spcBef>
                <a:spcPts val="0"/>
              </a:spcBef>
              <a:buClr>
                <a:srgbClr val="592D5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592D50"/>
                </a:solidFill>
              </a:rPr>
              <a:t>3 years on Transplant list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592D50"/>
              </a:solidFill>
            </a:endParaRPr>
          </a:p>
          <a:p>
            <a:pPr algn="ctr" rtl="0">
              <a:spcBef>
                <a:spcPts val="0"/>
              </a:spcBef>
              <a:buNone/>
            </a:pPr>
            <a:r>
              <a:rPr lang="en" sz="2400">
                <a:solidFill>
                  <a:srgbClr val="592D50"/>
                </a:solidFill>
              </a:rPr>
              <a:t>Isolation / loneliness / fear / lack of communication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 sz="1800" i="1">
                <a:solidFill>
                  <a:srgbClr val="592D50"/>
                </a:solidFill>
              </a:rPr>
              <a:t> “Talking to a fellow patient helped me greatly”</a:t>
            </a:r>
          </a:p>
          <a:p>
            <a:pPr rtl="0">
              <a:spcBef>
                <a:spcPts val="0"/>
              </a:spcBef>
              <a:buNone/>
            </a:pPr>
            <a:r>
              <a:rPr lang="en" sz="1400">
                <a:solidFill>
                  <a:srgbClr val="592D50"/>
                </a:solidFill>
              </a:rPr>
              <a:t>  </a:t>
            </a:r>
          </a:p>
          <a:p>
            <a:pPr rtl="0">
              <a:spcBef>
                <a:spcPts val="0"/>
              </a:spcBef>
              <a:buNone/>
            </a:pPr>
            <a:endParaRPr sz="1800">
              <a:solidFill>
                <a:srgbClr val="592D50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sz="1800">
              <a:solidFill>
                <a:srgbClr val="592D50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" sz="1800"/>
              <a:t>  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295625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                 Isolation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74850" y="1200150"/>
            <a:ext cx="8971800" cy="3943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592D50"/>
                </a:solidFill>
              </a:rPr>
              <a:t>Everything seems worse when faced alone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algn="l" rtl="0">
              <a:spcBef>
                <a:spcPts val="0"/>
              </a:spcBef>
              <a:buNone/>
            </a:pPr>
            <a:r>
              <a:rPr lang="en" sz="2400">
                <a:solidFill>
                  <a:srgbClr val="592D50"/>
                </a:solidFill>
              </a:rPr>
              <a:t>“I dont have to imagine what you’re going </a:t>
            </a:r>
          </a:p>
          <a:p>
            <a:pPr lvl="0" algn="l" rtl="0">
              <a:spcBef>
                <a:spcPts val="0"/>
              </a:spcBef>
              <a:buNone/>
            </a:pPr>
            <a:r>
              <a:rPr lang="en" sz="2400">
                <a:solidFill>
                  <a:srgbClr val="592D50"/>
                </a:solidFill>
              </a:rPr>
              <a:t>                         through...I know”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endParaRPr sz="1800"/>
          </a:p>
        </p:txBody>
      </p:sp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28100" y="1874050"/>
            <a:ext cx="2358699" cy="28562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"/>
              <a:t>        Patient2Patient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502875" y="121322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l" rtl="0">
              <a:spcBef>
                <a:spcPts val="0"/>
              </a:spcBef>
              <a:buNone/>
            </a:pPr>
            <a:endParaRPr/>
          </a:p>
          <a:p>
            <a:pPr algn="l" rtl="0">
              <a:spcBef>
                <a:spcPts val="0"/>
              </a:spcBef>
              <a:buNone/>
            </a:pPr>
            <a:r>
              <a:rPr lang="en" sz="3000"/>
              <a:t>Patient</a:t>
            </a:r>
            <a:r>
              <a:rPr lang="en"/>
              <a:t>2</a:t>
            </a:r>
            <a:r>
              <a:rPr lang="en" sz="3000"/>
              <a:t>Patient is a nonprofit, Patient-focused, Patient-run organization, that provides non-medical advice to those affected by chronic kidney disease .</a:t>
            </a:r>
          </a:p>
          <a:p>
            <a:pPr algn="l" rtl="0">
              <a:spcBef>
                <a:spcPts val="0"/>
              </a:spcBef>
              <a:buNone/>
            </a:pPr>
            <a:endParaRPr/>
          </a:p>
          <a:p>
            <a:pPr algn="l" rtl="0">
              <a:spcBef>
                <a:spcPts val="0"/>
              </a:spcBef>
              <a:buNone/>
            </a:pPr>
            <a:endParaRPr/>
          </a:p>
          <a:p>
            <a:pPr algn="l" rtl="0">
              <a:spcBef>
                <a:spcPts val="0"/>
              </a:spcBef>
              <a:buNone/>
            </a:pPr>
            <a:endParaRPr/>
          </a:p>
          <a:p>
            <a:pPr algn="l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Similar Services 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RSN established in 1993 in U.S.A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Nephrology news U.S.A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Kidney Patient guide UK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332</Words>
  <Application>Microsoft Office PowerPoint</Application>
  <PresentationFormat>On-screen Show (16:9)</PresentationFormat>
  <Paragraphs>82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Georgia</vt:lpstr>
      <vt:lpstr>paper-plane</vt:lpstr>
      <vt:lpstr>Patient to Patient</vt:lpstr>
      <vt:lpstr>Michael Mangan</vt:lpstr>
      <vt:lpstr>        What it’s all about</vt:lpstr>
      <vt:lpstr> Why ? </vt:lpstr>
      <vt:lpstr>        How P2P will operate</vt:lpstr>
      <vt:lpstr>              Case Study</vt:lpstr>
      <vt:lpstr>                  Isolation</vt:lpstr>
      <vt:lpstr>        Patient2Patient</vt:lpstr>
      <vt:lpstr>Similar Services </vt:lpstr>
      <vt:lpstr>Light at the end of the tunnel </vt:lpstr>
      <vt:lpstr>                Our Goal </vt:lpstr>
      <vt:lpstr>PowerPoint Presentation</vt:lpstr>
      <vt:lpstr>     3 hours Late for dialysis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 to Patient</dc:title>
  <dc:creator>cathal collier</dc:creator>
  <cp:lastModifiedBy>cathal collier</cp:lastModifiedBy>
  <cp:revision>2</cp:revision>
  <dcterms:modified xsi:type="dcterms:W3CDTF">2014-11-27T20:38:58Z</dcterms:modified>
</cp:coreProperties>
</file>